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7"/>
  </p:notesMasterIdLst>
  <p:sldIdLst>
    <p:sldId id="417" r:id="rId3"/>
    <p:sldId id="393" r:id="rId4"/>
    <p:sldId id="418" r:id="rId5"/>
    <p:sldId id="376" r:id="rId6"/>
    <p:sldId id="378" r:id="rId7"/>
    <p:sldId id="379" r:id="rId8"/>
    <p:sldId id="380" r:id="rId9"/>
    <p:sldId id="381" r:id="rId10"/>
    <p:sldId id="377" r:id="rId11"/>
    <p:sldId id="414" r:id="rId12"/>
    <p:sldId id="419" r:id="rId13"/>
    <p:sldId id="416" r:id="rId14"/>
    <p:sldId id="420" r:id="rId15"/>
    <p:sldId id="42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738"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D8FC81-E5E1-4FBB-B2D0-0D616CBA7FC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EG"/>
        </a:p>
      </dgm:t>
    </dgm:pt>
    <dgm:pt modelId="{523FE34C-A691-4CB6-BEF1-F6478AF9AD11}">
      <dgm:prSet phldrT="[Text]" custT="1"/>
      <dgm:spPr/>
      <dgm:t>
        <a:bodyPr/>
        <a:lstStyle/>
        <a:p>
          <a:pPr rtl="1"/>
          <a:r>
            <a:rPr lang="ar-EG" sz="2800" b="1" dirty="0"/>
            <a:t>طرق تقدير البخر-نتح</a:t>
          </a:r>
        </a:p>
      </dgm:t>
    </dgm:pt>
    <dgm:pt modelId="{CA6E79C7-6785-4B40-A3DE-BB5E56F34CC6}" type="parTrans" cxnId="{ECED1999-AA0E-4E22-90A9-F43D6321C595}">
      <dgm:prSet/>
      <dgm:spPr/>
      <dgm:t>
        <a:bodyPr/>
        <a:lstStyle/>
        <a:p>
          <a:pPr rtl="1"/>
          <a:endParaRPr lang="ar-EG"/>
        </a:p>
      </dgm:t>
    </dgm:pt>
    <dgm:pt modelId="{D9301A11-6B44-4482-B0FD-8424A42375CD}" type="sibTrans" cxnId="{ECED1999-AA0E-4E22-90A9-F43D6321C595}">
      <dgm:prSet/>
      <dgm:spPr/>
      <dgm:t>
        <a:bodyPr/>
        <a:lstStyle/>
        <a:p>
          <a:pPr rtl="1"/>
          <a:endParaRPr lang="ar-EG"/>
        </a:p>
      </dgm:t>
    </dgm:pt>
    <dgm:pt modelId="{60608385-EFE6-4122-AC5E-5EECC239FE98}">
      <dgm:prSet phldrT="[Text]" custT="1"/>
      <dgm:spPr/>
      <dgm:t>
        <a:bodyPr/>
        <a:lstStyle/>
        <a:p>
          <a:pPr rtl="1"/>
          <a:r>
            <a:rPr lang="ar-EG" sz="2400" b="1" dirty="0"/>
            <a:t>الطرق النظرية</a:t>
          </a:r>
        </a:p>
      </dgm:t>
    </dgm:pt>
    <dgm:pt modelId="{CFC0A3CA-4470-4CCC-A285-617949E06795}" type="parTrans" cxnId="{E6FE33CD-A246-44B6-8DA4-C9D0E642E6EF}">
      <dgm:prSet/>
      <dgm:spPr/>
      <dgm:t>
        <a:bodyPr/>
        <a:lstStyle/>
        <a:p>
          <a:pPr rtl="1"/>
          <a:endParaRPr lang="ar-EG"/>
        </a:p>
      </dgm:t>
    </dgm:pt>
    <dgm:pt modelId="{F6C38C7F-1B1E-40FD-A171-A3D3B2B1397A}" type="sibTrans" cxnId="{E6FE33CD-A246-44B6-8DA4-C9D0E642E6EF}">
      <dgm:prSet/>
      <dgm:spPr/>
      <dgm:t>
        <a:bodyPr/>
        <a:lstStyle/>
        <a:p>
          <a:pPr rtl="1"/>
          <a:endParaRPr lang="ar-EG"/>
        </a:p>
      </dgm:t>
    </dgm:pt>
    <dgm:pt modelId="{FF6DBCFB-59DC-42D4-B9A1-ADE0B2BAF803}">
      <dgm:prSet phldrT="[Text]"/>
      <dgm:spPr/>
      <dgm:t>
        <a:bodyPr/>
        <a:lstStyle/>
        <a:p>
          <a:pPr rtl="1"/>
          <a:r>
            <a:rPr lang="ar-EG" b="1" dirty="0"/>
            <a:t>طريقة الموازنه المائيه</a:t>
          </a:r>
        </a:p>
        <a:p>
          <a:pPr rtl="1"/>
          <a:r>
            <a:rPr lang="ar-SA" b="1" dirty="0"/>
            <a:t>طريقة بنمان </a:t>
          </a:r>
          <a:endParaRPr lang="ar-EG" b="1" dirty="0"/>
        </a:p>
        <a:p>
          <a:pPr rtl="1"/>
          <a:r>
            <a:rPr lang="ar-SA" b="1" dirty="0"/>
            <a:t>طريقة جنسن – هيز</a:t>
          </a:r>
          <a:endParaRPr lang="ar-EG" b="1" dirty="0"/>
        </a:p>
        <a:p>
          <a:pPr rtl="1"/>
          <a:r>
            <a:rPr lang="ar-SA" b="1" dirty="0"/>
            <a:t>طريقة بلانى – كريدل </a:t>
          </a:r>
          <a:endParaRPr lang="ar-EG" b="1" dirty="0"/>
        </a:p>
        <a:p>
          <a:pPr rtl="1"/>
          <a:r>
            <a:rPr lang="ar-SA" b="1" dirty="0"/>
            <a:t>طريقة ثورنثوايت</a:t>
          </a:r>
          <a:endParaRPr lang="ar-EG" dirty="0"/>
        </a:p>
      </dgm:t>
    </dgm:pt>
    <dgm:pt modelId="{B74ABA1A-784F-4A1B-913E-FEC0C3AD7730}" type="parTrans" cxnId="{DCB0CB9D-05CF-4F96-B776-9DBE50DBFC5A}">
      <dgm:prSet/>
      <dgm:spPr/>
      <dgm:t>
        <a:bodyPr/>
        <a:lstStyle/>
        <a:p>
          <a:pPr rtl="1"/>
          <a:endParaRPr lang="ar-EG"/>
        </a:p>
      </dgm:t>
    </dgm:pt>
    <dgm:pt modelId="{A5D32E0F-33B2-4F51-892E-598A831F5384}" type="sibTrans" cxnId="{DCB0CB9D-05CF-4F96-B776-9DBE50DBFC5A}">
      <dgm:prSet/>
      <dgm:spPr/>
      <dgm:t>
        <a:bodyPr/>
        <a:lstStyle/>
        <a:p>
          <a:pPr rtl="1"/>
          <a:endParaRPr lang="ar-EG"/>
        </a:p>
      </dgm:t>
    </dgm:pt>
    <dgm:pt modelId="{87320A24-6324-4ABA-AF40-3E5D0618BD94}">
      <dgm:prSet phldrT="[Text]" custT="1"/>
      <dgm:spPr/>
      <dgm:t>
        <a:bodyPr/>
        <a:lstStyle/>
        <a:p>
          <a:pPr rtl="1"/>
          <a:r>
            <a:rPr lang="ar-EG" sz="2400" b="1" dirty="0"/>
            <a:t>الطرق المباشرة</a:t>
          </a:r>
        </a:p>
      </dgm:t>
    </dgm:pt>
    <dgm:pt modelId="{43E7E767-E581-470F-AB42-31BFFF75FF41}" type="parTrans" cxnId="{C6FD0EF4-6C75-4B57-9F40-BEBF7BE8CE72}">
      <dgm:prSet/>
      <dgm:spPr/>
      <dgm:t>
        <a:bodyPr/>
        <a:lstStyle/>
        <a:p>
          <a:pPr rtl="1"/>
          <a:endParaRPr lang="ar-EG"/>
        </a:p>
      </dgm:t>
    </dgm:pt>
    <dgm:pt modelId="{D214F5D9-4504-48F7-9873-A6E4E18D1C13}" type="sibTrans" cxnId="{C6FD0EF4-6C75-4B57-9F40-BEBF7BE8CE72}">
      <dgm:prSet/>
      <dgm:spPr/>
      <dgm:t>
        <a:bodyPr/>
        <a:lstStyle/>
        <a:p>
          <a:pPr rtl="1"/>
          <a:endParaRPr lang="ar-EG"/>
        </a:p>
      </dgm:t>
    </dgm:pt>
    <dgm:pt modelId="{F3C84D1B-0EED-4FC0-ABD4-44BCD916CCF9}">
      <dgm:prSet phldrT="[Text]" custT="1"/>
      <dgm:spPr/>
      <dgm:t>
        <a:bodyPr/>
        <a:lstStyle/>
        <a:p>
          <a:pPr rtl="1"/>
          <a:r>
            <a:rPr lang="ar-SA" sz="2400" b="1" dirty="0"/>
            <a:t>طريقة الليسمترات</a:t>
          </a:r>
          <a:endParaRPr lang="ar-EG" sz="2400" b="1" dirty="0"/>
        </a:p>
        <a:p>
          <a:pPr rtl="1"/>
          <a:r>
            <a:rPr lang="ar-SA" sz="2400" b="1" dirty="0"/>
            <a:t>طريقة الرطوبة الأرضية</a:t>
          </a:r>
          <a:endParaRPr lang="ar-EG" sz="2400" b="1" dirty="0"/>
        </a:p>
        <a:p>
          <a:pPr rtl="1"/>
          <a:endParaRPr lang="ar-EG" sz="2000" dirty="0"/>
        </a:p>
      </dgm:t>
    </dgm:pt>
    <dgm:pt modelId="{BC9FDFFF-1EAF-4E82-843D-678F666CF9E6}" type="parTrans" cxnId="{AB260E09-FEEE-40DA-BE9C-1BA3E110120D}">
      <dgm:prSet/>
      <dgm:spPr/>
      <dgm:t>
        <a:bodyPr/>
        <a:lstStyle/>
        <a:p>
          <a:pPr rtl="1"/>
          <a:endParaRPr lang="ar-EG"/>
        </a:p>
      </dgm:t>
    </dgm:pt>
    <dgm:pt modelId="{AA7F24B2-0BFC-4249-9A12-AAC47E41B53C}" type="sibTrans" cxnId="{AB260E09-FEEE-40DA-BE9C-1BA3E110120D}">
      <dgm:prSet/>
      <dgm:spPr/>
      <dgm:t>
        <a:bodyPr/>
        <a:lstStyle/>
        <a:p>
          <a:pPr rtl="1"/>
          <a:endParaRPr lang="ar-EG"/>
        </a:p>
      </dgm:t>
    </dgm:pt>
    <dgm:pt modelId="{4A3988EA-ABFE-42F0-A6A9-C8F3F000AA8E}" type="pres">
      <dgm:prSet presAssocID="{16D8FC81-E5E1-4FBB-B2D0-0D616CBA7FC5}" presName="hierChild1" presStyleCnt="0">
        <dgm:presLayoutVars>
          <dgm:chPref val="1"/>
          <dgm:dir/>
          <dgm:animOne val="branch"/>
          <dgm:animLvl val="lvl"/>
          <dgm:resizeHandles/>
        </dgm:presLayoutVars>
      </dgm:prSet>
      <dgm:spPr/>
    </dgm:pt>
    <dgm:pt modelId="{BA265B12-B349-49E2-A470-CB9483EF747D}" type="pres">
      <dgm:prSet presAssocID="{523FE34C-A691-4CB6-BEF1-F6478AF9AD11}" presName="hierRoot1" presStyleCnt="0"/>
      <dgm:spPr/>
    </dgm:pt>
    <dgm:pt modelId="{2017FAAE-1FD9-40AD-AF1D-7F3B3E178FE6}" type="pres">
      <dgm:prSet presAssocID="{523FE34C-A691-4CB6-BEF1-F6478AF9AD11}" presName="composite" presStyleCnt="0"/>
      <dgm:spPr/>
    </dgm:pt>
    <dgm:pt modelId="{2B65F4BE-BD31-4DDB-A411-758D3CE22D8A}" type="pres">
      <dgm:prSet presAssocID="{523FE34C-A691-4CB6-BEF1-F6478AF9AD11}" presName="background" presStyleLbl="node0" presStyleIdx="0" presStyleCnt="1"/>
      <dgm:spPr/>
    </dgm:pt>
    <dgm:pt modelId="{839BD7AF-A391-4474-968E-C420496F411E}" type="pres">
      <dgm:prSet presAssocID="{523FE34C-A691-4CB6-BEF1-F6478AF9AD11}" presName="text" presStyleLbl="fgAcc0" presStyleIdx="0" presStyleCnt="1" custScaleX="221448" custScaleY="119143" custLinFactNeighborX="-11593">
        <dgm:presLayoutVars>
          <dgm:chPref val="3"/>
        </dgm:presLayoutVars>
      </dgm:prSet>
      <dgm:spPr/>
    </dgm:pt>
    <dgm:pt modelId="{C35A1ECB-EDA7-40EB-B72B-39B89D2274B9}" type="pres">
      <dgm:prSet presAssocID="{523FE34C-A691-4CB6-BEF1-F6478AF9AD11}" presName="hierChild2" presStyleCnt="0"/>
      <dgm:spPr/>
    </dgm:pt>
    <dgm:pt modelId="{79BCC523-A320-4738-8208-6EF9E9C09543}" type="pres">
      <dgm:prSet presAssocID="{CFC0A3CA-4470-4CCC-A285-617949E06795}" presName="Name10" presStyleLbl="parChTrans1D2" presStyleIdx="0" presStyleCnt="2"/>
      <dgm:spPr/>
    </dgm:pt>
    <dgm:pt modelId="{4E06CC39-A108-4D87-AF86-06479436A7F7}" type="pres">
      <dgm:prSet presAssocID="{60608385-EFE6-4122-AC5E-5EECC239FE98}" presName="hierRoot2" presStyleCnt="0"/>
      <dgm:spPr/>
    </dgm:pt>
    <dgm:pt modelId="{03BBDC2A-D1A8-4CC9-84E0-4072A7F5F8CB}" type="pres">
      <dgm:prSet presAssocID="{60608385-EFE6-4122-AC5E-5EECC239FE98}" presName="composite2" presStyleCnt="0"/>
      <dgm:spPr/>
    </dgm:pt>
    <dgm:pt modelId="{A6CDC4B5-5B90-4B56-9912-53FB93803503}" type="pres">
      <dgm:prSet presAssocID="{60608385-EFE6-4122-AC5E-5EECC239FE98}" presName="background2" presStyleLbl="node2" presStyleIdx="0" presStyleCnt="2"/>
      <dgm:spPr/>
    </dgm:pt>
    <dgm:pt modelId="{67612D07-E37B-4A0A-868A-F23BA75968C4}" type="pres">
      <dgm:prSet presAssocID="{60608385-EFE6-4122-AC5E-5EECC239FE98}" presName="text2" presStyleLbl="fgAcc2" presStyleIdx="0" presStyleCnt="2" custScaleX="148650">
        <dgm:presLayoutVars>
          <dgm:chPref val="3"/>
        </dgm:presLayoutVars>
      </dgm:prSet>
      <dgm:spPr/>
    </dgm:pt>
    <dgm:pt modelId="{C3F44483-84CE-448F-BB23-6121ABEBC92A}" type="pres">
      <dgm:prSet presAssocID="{60608385-EFE6-4122-AC5E-5EECC239FE98}" presName="hierChild3" presStyleCnt="0"/>
      <dgm:spPr/>
    </dgm:pt>
    <dgm:pt modelId="{FCF2318D-295B-4F64-BCD5-A1B8A8E3DA9E}" type="pres">
      <dgm:prSet presAssocID="{B74ABA1A-784F-4A1B-913E-FEC0C3AD7730}" presName="Name17" presStyleLbl="parChTrans1D3" presStyleIdx="0" presStyleCnt="2"/>
      <dgm:spPr/>
    </dgm:pt>
    <dgm:pt modelId="{709FB951-5D52-43EF-8DE3-D6007EEA35E7}" type="pres">
      <dgm:prSet presAssocID="{FF6DBCFB-59DC-42D4-B9A1-ADE0B2BAF803}" presName="hierRoot3" presStyleCnt="0"/>
      <dgm:spPr/>
    </dgm:pt>
    <dgm:pt modelId="{64A326CA-34D1-43BA-A5A2-7A5711755A6E}" type="pres">
      <dgm:prSet presAssocID="{FF6DBCFB-59DC-42D4-B9A1-ADE0B2BAF803}" presName="composite3" presStyleCnt="0"/>
      <dgm:spPr/>
    </dgm:pt>
    <dgm:pt modelId="{F759641E-E7D9-47B3-9190-C896DD343FAF}" type="pres">
      <dgm:prSet presAssocID="{FF6DBCFB-59DC-42D4-B9A1-ADE0B2BAF803}" presName="background3" presStyleLbl="node3" presStyleIdx="0" presStyleCnt="2"/>
      <dgm:spPr/>
    </dgm:pt>
    <dgm:pt modelId="{716CCF17-F4E9-47DD-9F47-D4276E8A4894}" type="pres">
      <dgm:prSet presAssocID="{FF6DBCFB-59DC-42D4-B9A1-ADE0B2BAF803}" presName="text3" presStyleLbl="fgAcc3" presStyleIdx="0" presStyleCnt="2" custScaleX="207469" custScaleY="241809" custLinFactNeighborX="-55107">
        <dgm:presLayoutVars>
          <dgm:chPref val="3"/>
        </dgm:presLayoutVars>
      </dgm:prSet>
      <dgm:spPr/>
    </dgm:pt>
    <dgm:pt modelId="{F04BCC9B-0EAB-42BA-A1EF-72274EA26C91}" type="pres">
      <dgm:prSet presAssocID="{FF6DBCFB-59DC-42D4-B9A1-ADE0B2BAF803}" presName="hierChild4" presStyleCnt="0"/>
      <dgm:spPr/>
    </dgm:pt>
    <dgm:pt modelId="{9FB0F274-9CE8-492E-B703-0A2B4150E135}" type="pres">
      <dgm:prSet presAssocID="{43E7E767-E581-470F-AB42-31BFFF75FF41}" presName="Name10" presStyleLbl="parChTrans1D2" presStyleIdx="1" presStyleCnt="2"/>
      <dgm:spPr/>
    </dgm:pt>
    <dgm:pt modelId="{14DCDDD6-C55A-4E4E-886D-0D745EC4186C}" type="pres">
      <dgm:prSet presAssocID="{87320A24-6324-4ABA-AF40-3E5D0618BD94}" presName="hierRoot2" presStyleCnt="0"/>
      <dgm:spPr/>
    </dgm:pt>
    <dgm:pt modelId="{3EEE355D-6DC7-47F7-B4FD-F0F7D5EF2D5D}" type="pres">
      <dgm:prSet presAssocID="{87320A24-6324-4ABA-AF40-3E5D0618BD94}" presName="composite2" presStyleCnt="0"/>
      <dgm:spPr/>
    </dgm:pt>
    <dgm:pt modelId="{828C4877-805F-4723-A136-5F858D3F7CB6}" type="pres">
      <dgm:prSet presAssocID="{87320A24-6324-4ABA-AF40-3E5D0618BD94}" presName="background2" presStyleLbl="node2" presStyleIdx="1" presStyleCnt="2"/>
      <dgm:spPr/>
    </dgm:pt>
    <dgm:pt modelId="{982706F6-80A5-479D-909F-93D9122585C3}" type="pres">
      <dgm:prSet presAssocID="{87320A24-6324-4ABA-AF40-3E5D0618BD94}" presName="text2" presStyleLbl="fgAcc2" presStyleIdx="1" presStyleCnt="2" custScaleX="144328" custScaleY="62965" custLinFactNeighborX="-1270" custLinFactNeighborY="-4226">
        <dgm:presLayoutVars>
          <dgm:chPref val="3"/>
        </dgm:presLayoutVars>
      </dgm:prSet>
      <dgm:spPr/>
    </dgm:pt>
    <dgm:pt modelId="{A0611612-CC14-4471-AE9E-3E7F862B525E}" type="pres">
      <dgm:prSet presAssocID="{87320A24-6324-4ABA-AF40-3E5D0618BD94}" presName="hierChild3" presStyleCnt="0"/>
      <dgm:spPr/>
    </dgm:pt>
    <dgm:pt modelId="{DF9BA40F-B846-47C7-9037-8A85530A4832}" type="pres">
      <dgm:prSet presAssocID="{BC9FDFFF-1EAF-4E82-843D-678F666CF9E6}" presName="Name17" presStyleLbl="parChTrans1D3" presStyleIdx="1" presStyleCnt="2"/>
      <dgm:spPr/>
    </dgm:pt>
    <dgm:pt modelId="{3A73DA51-A2C6-4CBC-A9FD-E3AD78E5A0BD}" type="pres">
      <dgm:prSet presAssocID="{F3C84D1B-0EED-4FC0-ABD4-44BCD916CCF9}" presName="hierRoot3" presStyleCnt="0"/>
      <dgm:spPr/>
    </dgm:pt>
    <dgm:pt modelId="{5F79D723-AF63-4CD5-B2E7-1A2DA17E4230}" type="pres">
      <dgm:prSet presAssocID="{F3C84D1B-0EED-4FC0-ABD4-44BCD916CCF9}" presName="composite3" presStyleCnt="0"/>
      <dgm:spPr/>
    </dgm:pt>
    <dgm:pt modelId="{7844145C-8275-4B9E-A694-1DEF384E61E7}" type="pres">
      <dgm:prSet presAssocID="{F3C84D1B-0EED-4FC0-ABD4-44BCD916CCF9}" presName="background3" presStyleLbl="node3" presStyleIdx="1" presStyleCnt="2"/>
      <dgm:spPr/>
    </dgm:pt>
    <dgm:pt modelId="{ECDB801C-D8A6-4F37-818B-AEE0B0D6B7E6}" type="pres">
      <dgm:prSet presAssocID="{F3C84D1B-0EED-4FC0-ABD4-44BCD916CCF9}" presName="text3" presStyleLbl="fgAcc3" presStyleIdx="1" presStyleCnt="2" custScaleX="174258" custScaleY="143955">
        <dgm:presLayoutVars>
          <dgm:chPref val="3"/>
        </dgm:presLayoutVars>
      </dgm:prSet>
      <dgm:spPr/>
    </dgm:pt>
    <dgm:pt modelId="{C95B2AA4-BB64-4D7C-846D-73908A1B61AE}" type="pres">
      <dgm:prSet presAssocID="{F3C84D1B-0EED-4FC0-ABD4-44BCD916CCF9}" presName="hierChild4" presStyleCnt="0"/>
      <dgm:spPr/>
    </dgm:pt>
  </dgm:ptLst>
  <dgm:cxnLst>
    <dgm:cxn modelId="{AB260E09-FEEE-40DA-BE9C-1BA3E110120D}" srcId="{87320A24-6324-4ABA-AF40-3E5D0618BD94}" destId="{F3C84D1B-0EED-4FC0-ABD4-44BCD916CCF9}" srcOrd="0" destOrd="0" parTransId="{BC9FDFFF-1EAF-4E82-843D-678F666CF9E6}" sibTransId="{AA7F24B2-0BFC-4249-9A12-AAC47E41B53C}"/>
    <dgm:cxn modelId="{50242525-896C-4F8F-8854-1219AE356788}" type="presOf" srcId="{60608385-EFE6-4122-AC5E-5EECC239FE98}" destId="{67612D07-E37B-4A0A-868A-F23BA75968C4}" srcOrd="0" destOrd="0" presId="urn:microsoft.com/office/officeart/2005/8/layout/hierarchy1"/>
    <dgm:cxn modelId="{ED04C029-5786-43DE-9A77-3F7DF19819D0}" type="presOf" srcId="{F3C84D1B-0EED-4FC0-ABD4-44BCD916CCF9}" destId="{ECDB801C-D8A6-4F37-818B-AEE0B0D6B7E6}" srcOrd="0" destOrd="0" presId="urn:microsoft.com/office/officeart/2005/8/layout/hierarchy1"/>
    <dgm:cxn modelId="{A318D25C-C8D7-455D-98A5-DE6F5F488BE8}" type="presOf" srcId="{CFC0A3CA-4470-4CCC-A285-617949E06795}" destId="{79BCC523-A320-4738-8208-6EF9E9C09543}" srcOrd="0" destOrd="0" presId="urn:microsoft.com/office/officeart/2005/8/layout/hierarchy1"/>
    <dgm:cxn modelId="{ACB19A5E-ABA5-4F1B-A6CA-ECBC87FC4E4A}" type="presOf" srcId="{FF6DBCFB-59DC-42D4-B9A1-ADE0B2BAF803}" destId="{716CCF17-F4E9-47DD-9F47-D4276E8A4894}" srcOrd="0" destOrd="0" presId="urn:microsoft.com/office/officeart/2005/8/layout/hierarchy1"/>
    <dgm:cxn modelId="{8386316C-0C50-4544-A04D-CF465544C3DC}" type="presOf" srcId="{B74ABA1A-784F-4A1B-913E-FEC0C3AD7730}" destId="{FCF2318D-295B-4F64-BCD5-A1B8A8E3DA9E}" srcOrd="0" destOrd="0" presId="urn:microsoft.com/office/officeart/2005/8/layout/hierarchy1"/>
    <dgm:cxn modelId="{ECED1999-AA0E-4E22-90A9-F43D6321C595}" srcId="{16D8FC81-E5E1-4FBB-B2D0-0D616CBA7FC5}" destId="{523FE34C-A691-4CB6-BEF1-F6478AF9AD11}" srcOrd="0" destOrd="0" parTransId="{CA6E79C7-6785-4B40-A3DE-BB5E56F34CC6}" sibTransId="{D9301A11-6B44-4482-B0FD-8424A42375CD}"/>
    <dgm:cxn modelId="{DCB0CB9D-05CF-4F96-B776-9DBE50DBFC5A}" srcId="{60608385-EFE6-4122-AC5E-5EECC239FE98}" destId="{FF6DBCFB-59DC-42D4-B9A1-ADE0B2BAF803}" srcOrd="0" destOrd="0" parTransId="{B74ABA1A-784F-4A1B-913E-FEC0C3AD7730}" sibTransId="{A5D32E0F-33B2-4F51-892E-598A831F5384}"/>
    <dgm:cxn modelId="{B62277B3-6671-4C32-9630-6C54D18DA7E0}" type="presOf" srcId="{BC9FDFFF-1EAF-4E82-843D-678F666CF9E6}" destId="{DF9BA40F-B846-47C7-9037-8A85530A4832}" srcOrd="0" destOrd="0" presId="urn:microsoft.com/office/officeart/2005/8/layout/hierarchy1"/>
    <dgm:cxn modelId="{5ACF4DB7-CA6F-4F8C-8039-800B2355A2C2}" type="presOf" srcId="{16D8FC81-E5E1-4FBB-B2D0-0D616CBA7FC5}" destId="{4A3988EA-ABFE-42F0-A6A9-C8F3F000AA8E}" srcOrd="0" destOrd="0" presId="urn:microsoft.com/office/officeart/2005/8/layout/hierarchy1"/>
    <dgm:cxn modelId="{E6FE33CD-A246-44B6-8DA4-C9D0E642E6EF}" srcId="{523FE34C-A691-4CB6-BEF1-F6478AF9AD11}" destId="{60608385-EFE6-4122-AC5E-5EECC239FE98}" srcOrd="0" destOrd="0" parTransId="{CFC0A3CA-4470-4CCC-A285-617949E06795}" sibTransId="{F6C38C7F-1B1E-40FD-A171-A3D3B2B1397A}"/>
    <dgm:cxn modelId="{91E5AFD6-33D6-4671-9764-62B95282DA1D}" type="presOf" srcId="{523FE34C-A691-4CB6-BEF1-F6478AF9AD11}" destId="{839BD7AF-A391-4474-968E-C420496F411E}" srcOrd="0" destOrd="0" presId="urn:microsoft.com/office/officeart/2005/8/layout/hierarchy1"/>
    <dgm:cxn modelId="{424B4CD9-9860-4B04-8CC3-180DB74A2FD0}" type="presOf" srcId="{43E7E767-E581-470F-AB42-31BFFF75FF41}" destId="{9FB0F274-9CE8-492E-B703-0A2B4150E135}" srcOrd="0" destOrd="0" presId="urn:microsoft.com/office/officeart/2005/8/layout/hierarchy1"/>
    <dgm:cxn modelId="{3E0BA7E6-A196-4164-864C-1D4C1D24542F}" type="presOf" srcId="{87320A24-6324-4ABA-AF40-3E5D0618BD94}" destId="{982706F6-80A5-479D-909F-93D9122585C3}" srcOrd="0" destOrd="0" presId="urn:microsoft.com/office/officeart/2005/8/layout/hierarchy1"/>
    <dgm:cxn modelId="{C6FD0EF4-6C75-4B57-9F40-BEBF7BE8CE72}" srcId="{523FE34C-A691-4CB6-BEF1-F6478AF9AD11}" destId="{87320A24-6324-4ABA-AF40-3E5D0618BD94}" srcOrd="1" destOrd="0" parTransId="{43E7E767-E581-470F-AB42-31BFFF75FF41}" sibTransId="{D214F5D9-4504-48F7-9873-A6E4E18D1C13}"/>
    <dgm:cxn modelId="{3E4F7C8B-18E7-4C61-AB49-5323B62CD1A3}" type="presParOf" srcId="{4A3988EA-ABFE-42F0-A6A9-C8F3F000AA8E}" destId="{BA265B12-B349-49E2-A470-CB9483EF747D}" srcOrd="0" destOrd="0" presId="urn:microsoft.com/office/officeart/2005/8/layout/hierarchy1"/>
    <dgm:cxn modelId="{F26869EF-E0DF-435D-BA53-5258EBFEFB57}" type="presParOf" srcId="{BA265B12-B349-49E2-A470-CB9483EF747D}" destId="{2017FAAE-1FD9-40AD-AF1D-7F3B3E178FE6}" srcOrd="0" destOrd="0" presId="urn:microsoft.com/office/officeart/2005/8/layout/hierarchy1"/>
    <dgm:cxn modelId="{6FA0D3B7-34B9-4773-B1CF-10479B6D0A33}" type="presParOf" srcId="{2017FAAE-1FD9-40AD-AF1D-7F3B3E178FE6}" destId="{2B65F4BE-BD31-4DDB-A411-758D3CE22D8A}" srcOrd="0" destOrd="0" presId="urn:microsoft.com/office/officeart/2005/8/layout/hierarchy1"/>
    <dgm:cxn modelId="{8B8145D2-2FEB-4439-AC23-7707AC7345B6}" type="presParOf" srcId="{2017FAAE-1FD9-40AD-AF1D-7F3B3E178FE6}" destId="{839BD7AF-A391-4474-968E-C420496F411E}" srcOrd="1" destOrd="0" presId="urn:microsoft.com/office/officeart/2005/8/layout/hierarchy1"/>
    <dgm:cxn modelId="{5C36C1EF-9E6D-40C0-92F3-B53DDCDA0D34}" type="presParOf" srcId="{BA265B12-B349-49E2-A470-CB9483EF747D}" destId="{C35A1ECB-EDA7-40EB-B72B-39B89D2274B9}" srcOrd="1" destOrd="0" presId="urn:microsoft.com/office/officeart/2005/8/layout/hierarchy1"/>
    <dgm:cxn modelId="{F9F28032-821D-4A8E-BA16-25DE20D19611}" type="presParOf" srcId="{C35A1ECB-EDA7-40EB-B72B-39B89D2274B9}" destId="{79BCC523-A320-4738-8208-6EF9E9C09543}" srcOrd="0" destOrd="0" presId="urn:microsoft.com/office/officeart/2005/8/layout/hierarchy1"/>
    <dgm:cxn modelId="{84F0FB24-7C15-4EF1-9CB0-61BFD45FF061}" type="presParOf" srcId="{C35A1ECB-EDA7-40EB-B72B-39B89D2274B9}" destId="{4E06CC39-A108-4D87-AF86-06479436A7F7}" srcOrd="1" destOrd="0" presId="urn:microsoft.com/office/officeart/2005/8/layout/hierarchy1"/>
    <dgm:cxn modelId="{38A7ECDD-747C-431F-9D75-BE5382B8B0CD}" type="presParOf" srcId="{4E06CC39-A108-4D87-AF86-06479436A7F7}" destId="{03BBDC2A-D1A8-4CC9-84E0-4072A7F5F8CB}" srcOrd="0" destOrd="0" presId="urn:microsoft.com/office/officeart/2005/8/layout/hierarchy1"/>
    <dgm:cxn modelId="{1364CD1C-06E8-42AD-867F-0D5FCA109FB1}" type="presParOf" srcId="{03BBDC2A-D1A8-4CC9-84E0-4072A7F5F8CB}" destId="{A6CDC4B5-5B90-4B56-9912-53FB93803503}" srcOrd="0" destOrd="0" presId="urn:microsoft.com/office/officeart/2005/8/layout/hierarchy1"/>
    <dgm:cxn modelId="{6607315C-37C7-46EB-9476-0FEC64E2445D}" type="presParOf" srcId="{03BBDC2A-D1A8-4CC9-84E0-4072A7F5F8CB}" destId="{67612D07-E37B-4A0A-868A-F23BA75968C4}" srcOrd="1" destOrd="0" presId="urn:microsoft.com/office/officeart/2005/8/layout/hierarchy1"/>
    <dgm:cxn modelId="{7CABC3B0-6FD3-4362-ACDD-B9F5A43FA608}" type="presParOf" srcId="{4E06CC39-A108-4D87-AF86-06479436A7F7}" destId="{C3F44483-84CE-448F-BB23-6121ABEBC92A}" srcOrd="1" destOrd="0" presId="urn:microsoft.com/office/officeart/2005/8/layout/hierarchy1"/>
    <dgm:cxn modelId="{2CDB12B5-2DBB-453F-B22C-3A6DC47EEA19}" type="presParOf" srcId="{C3F44483-84CE-448F-BB23-6121ABEBC92A}" destId="{FCF2318D-295B-4F64-BCD5-A1B8A8E3DA9E}" srcOrd="0" destOrd="0" presId="urn:microsoft.com/office/officeart/2005/8/layout/hierarchy1"/>
    <dgm:cxn modelId="{408BFCA4-2F0A-49BB-B377-53DDF4F54684}" type="presParOf" srcId="{C3F44483-84CE-448F-BB23-6121ABEBC92A}" destId="{709FB951-5D52-43EF-8DE3-D6007EEA35E7}" srcOrd="1" destOrd="0" presId="urn:microsoft.com/office/officeart/2005/8/layout/hierarchy1"/>
    <dgm:cxn modelId="{9AC7DF5D-E70A-437A-9DCA-3779B1BA34E4}" type="presParOf" srcId="{709FB951-5D52-43EF-8DE3-D6007EEA35E7}" destId="{64A326CA-34D1-43BA-A5A2-7A5711755A6E}" srcOrd="0" destOrd="0" presId="urn:microsoft.com/office/officeart/2005/8/layout/hierarchy1"/>
    <dgm:cxn modelId="{44B775A5-7F4E-4FE9-A012-4BA62D3F64B9}" type="presParOf" srcId="{64A326CA-34D1-43BA-A5A2-7A5711755A6E}" destId="{F759641E-E7D9-47B3-9190-C896DD343FAF}" srcOrd="0" destOrd="0" presId="urn:microsoft.com/office/officeart/2005/8/layout/hierarchy1"/>
    <dgm:cxn modelId="{34A4F5B3-E569-4D6B-86D9-20EB26E93AEE}" type="presParOf" srcId="{64A326CA-34D1-43BA-A5A2-7A5711755A6E}" destId="{716CCF17-F4E9-47DD-9F47-D4276E8A4894}" srcOrd="1" destOrd="0" presId="urn:microsoft.com/office/officeart/2005/8/layout/hierarchy1"/>
    <dgm:cxn modelId="{04247911-3FFD-4C3E-86D6-FE8595B67517}" type="presParOf" srcId="{709FB951-5D52-43EF-8DE3-D6007EEA35E7}" destId="{F04BCC9B-0EAB-42BA-A1EF-72274EA26C91}" srcOrd="1" destOrd="0" presId="urn:microsoft.com/office/officeart/2005/8/layout/hierarchy1"/>
    <dgm:cxn modelId="{16FCAB47-6A77-4D8D-91CF-AD4AABB9A9E0}" type="presParOf" srcId="{C35A1ECB-EDA7-40EB-B72B-39B89D2274B9}" destId="{9FB0F274-9CE8-492E-B703-0A2B4150E135}" srcOrd="2" destOrd="0" presId="urn:microsoft.com/office/officeart/2005/8/layout/hierarchy1"/>
    <dgm:cxn modelId="{F0F67769-7AAB-4D93-8BF6-F4918E425727}" type="presParOf" srcId="{C35A1ECB-EDA7-40EB-B72B-39B89D2274B9}" destId="{14DCDDD6-C55A-4E4E-886D-0D745EC4186C}" srcOrd="3" destOrd="0" presId="urn:microsoft.com/office/officeart/2005/8/layout/hierarchy1"/>
    <dgm:cxn modelId="{E0D851CA-EA01-46BC-AA30-E6DC72C1EC4A}" type="presParOf" srcId="{14DCDDD6-C55A-4E4E-886D-0D745EC4186C}" destId="{3EEE355D-6DC7-47F7-B4FD-F0F7D5EF2D5D}" srcOrd="0" destOrd="0" presId="urn:microsoft.com/office/officeart/2005/8/layout/hierarchy1"/>
    <dgm:cxn modelId="{7EAB30C6-13DF-48F5-85FD-D766A226FBD8}" type="presParOf" srcId="{3EEE355D-6DC7-47F7-B4FD-F0F7D5EF2D5D}" destId="{828C4877-805F-4723-A136-5F858D3F7CB6}" srcOrd="0" destOrd="0" presId="urn:microsoft.com/office/officeart/2005/8/layout/hierarchy1"/>
    <dgm:cxn modelId="{86376BCC-04FD-4254-B3AC-43A2CDABF5AD}" type="presParOf" srcId="{3EEE355D-6DC7-47F7-B4FD-F0F7D5EF2D5D}" destId="{982706F6-80A5-479D-909F-93D9122585C3}" srcOrd="1" destOrd="0" presId="urn:microsoft.com/office/officeart/2005/8/layout/hierarchy1"/>
    <dgm:cxn modelId="{90C2A2EA-E6D9-4F13-85F9-72FC8DD9F13E}" type="presParOf" srcId="{14DCDDD6-C55A-4E4E-886D-0D745EC4186C}" destId="{A0611612-CC14-4471-AE9E-3E7F862B525E}" srcOrd="1" destOrd="0" presId="urn:microsoft.com/office/officeart/2005/8/layout/hierarchy1"/>
    <dgm:cxn modelId="{9646176B-1608-49EF-9F6A-BD471D731590}" type="presParOf" srcId="{A0611612-CC14-4471-AE9E-3E7F862B525E}" destId="{DF9BA40F-B846-47C7-9037-8A85530A4832}" srcOrd="0" destOrd="0" presId="urn:microsoft.com/office/officeart/2005/8/layout/hierarchy1"/>
    <dgm:cxn modelId="{13848C6B-416C-4B4F-8F22-D9E6A309A530}" type="presParOf" srcId="{A0611612-CC14-4471-AE9E-3E7F862B525E}" destId="{3A73DA51-A2C6-4CBC-A9FD-E3AD78E5A0BD}" srcOrd="1" destOrd="0" presId="urn:microsoft.com/office/officeart/2005/8/layout/hierarchy1"/>
    <dgm:cxn modelId="{9ABB849E-F906-4FB2-A604-9F3F9FE6AC11}" type="presParOf" srcId="{3A73DA51-A2C6-4CBC-A9FD-E3AD78E5A0BD}" destId="{5F79D723-AF63-4CD5-B2E7-1A2DA17E4230}" srcOrd="0" destOrd="0" presId="urn:microsoft.com/office/officeart/2005/8/layout/hierarchy1"/>
    <dgm:cxn modelId="{F6291BAE-5DB4-4DAC-89E6-618E107C7981}" type="presParOf" srcId="{5F79D723-AF63-4CD5-B2E7-1A2DA17E4230}" destId="{7844145C-8275-4B9E-A694-1DEF384E61E7}" srcOrd="0" destOrd="0" presId="urn:microsoft.com/office/officeart/2005/8/layout/hierarchy1"/>
    <dgm:cxn modelId="{8391016B-1A0A-47B7-8D3E-B4879230A536}" type="presParOf" srcId="{5F79D723-AF63-4CD5-B2E7-1A2DA17E4230}" destId="{ECDB801C-D8A6-4F37-818B-AEE0B0D6B7E6}" srcOrd="1" destOrd="0" presId="urn:microsoft.com/office/officeart/2005/8/layout/hierarchy1"/>
    <dgm:cxn modelId="{B12D6F13-FFD6-4758-B059-53EED069D21D}" type="presParOf" srcId="{3A73DA51-A2C6-4CBC-A9FD-E3AD78E5A0BD}" destId="{C95B2AA4-BB64-4D7C-846D-73908A1B61A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9BA40F-B846-47C7-9037-8A85530A4832}">
      <dsp:nvSpPr>
        <dsp:cNvPr id="0" name=""/>
        <dsp:cNvSpPr/>
      </dsp:nvSpPr>
      <dsp:spPr>
        <a:xfrm>
          <a:off x="6050210" y="2306232"/>
          <a:ext cx="91440" cy="515389"/>
        </a:xfrm>
        <a:custGeom>
          <a:avLst/>
          <a:gdLst/>
          <a:ahLst/>
          <a:cxnLst/>
          <a:rect l="0" t="0" r="0" b="0"/>
          <a:pathLst>
            <a:path>
              <a:moveTo>
                <a:pt x="45720" y="0"/>
              </a:moveTo>
              <a:lnTo>
                <a:pt x="45720" y="365090"/>
              </a:lnTo>
              <a:lnTo>
                <a:pt x="66324" y="365090"/>
              </a:lnTo>
              <a:lnTo>
                <a:pt x="66324" y="5153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B0F274-9CE8-492E-B703-0A2B4150E135}">
      <dsp:nvSpPr>
        <dsp:cNvPr id="0" name=""/>
        <dsp:cNvSpPr/>
      </dsp:nvSpPr>
      <dsp:spPr>
        <a:xfrm>
          <a:off x="4182354" y="1229232"/>
          <a:ext cx="1913576" cy="428314"/>
        </a:xfrm>
        <a:custGeom>
          <a:avLst/>
          <a:gdLst/>
          <a:ahLst/>
          <a:cxnLst/>
          <a:rect l="0" t="0" r="0" b="0"/>
          <a:pathLst>
            <a:path>
              <a:moveTo>
                <a:pt x="0" y="0"/>
              </a:moveTo>
              <a:lnTo>
                <a:pt x="0" y="278015"/>
              </a:lnTo>
              <a:lnTo>
                <a:pt x="1913576" y="278015"/>
              </a:lnTo>
              <a:lnTo>
                <a:pt x="1913576" y="42831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F2318D-295B-4F64-BCD5-A1B8A8E3DA9E}">
      <dsp:nvSpPr>
        <dsp:cNvPr id="0" name=""/>
        <dsp:cNvSpPr/>
      </dsp:nvSpPr>
      <dsp:spPr>
        <a:xfrm>
          <a:off x="1765343" y="2731316"/>
          <a:ext cx="894062" cy="471851"/>
        </a:xfrm>
        <a:custGeom>
          <a:avLst/>
          <a:gdLst/>
          <a:ahLst/>
          <a:cxnLst/>
          <a:rect l="0" t="0" r="0" b="0"/>
          <a:pathLst>
            <a:path>
              <a:moveTo>
                <a:pt x="894062" y="0"/>
              </a:moveTo>
              <a:lnTo>
                <a:pt x="894062" y="321553"/>
              </a:lnTo>
              <a:lnTo>
                <a:pt x="0" y="321553"/>
              </a:lnTo>
              <a:lnTo>
                <a:pt x="0" y="47185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BCC523-A320-4738-8208-6EF9E9C09543}">
      <dsp:nvSpPr>
        <dsp:cNvPr id="0" name=""/>
        <dsp:cNvSpPr/>
      </dsp:nvSpPr>
      <dsp:spPr>
        <a:xfrm>
          <a:off x="2659406" y="1229232"/>
          <a:ext cx="1522948" cy="471851"/>
        </a:xfrm>
        <a:custGeom>
          <a:avLst/>
          <a:gdLst/>
          <a:ahLst/>
          <a:cxnLst/>
          <a:rect l="0" t="0" r="0" b="0"/>
          <a:pathLst>
            <a:path>
              <a:moveTo>
                <a:pt x="1522948" y="0"/>
              </a:moveTo>
              <a:lnTo>
                <a:pt x="1522948" y="321553"/>
              </a:lnTo>
              <a:lnTo>
                <a:pt x="0" y="321553"/>
              </a:lnTo>
              <a:lnTo>
                <a:pt x="0" y="47185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65F4BE-BD31-4DDB-A411-758D3CE22D8A}">
      <dsp:nvSpPr>
        <dsp:cNvPr id="0" name=""/>
        <dsp:cNvSpPr/>
      </dsp:nvSpPr>
      <dsp:spPr>
        <a:xfrm>
          <a:off x="2385954" y="1783"/>
          <a:ext cx="3592800" cy="12274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9BD7AF-A391-4474-968E-C420496F411E}">
      <dsp:nvSpPr>
        <dsp:cNvPr id="0" name=""/>
        <dsp:cNvSpPr/>
      </dsp:nvSpPr>
      <dsp:spPr>
        <a:xfrm>
          <a:off x="2566222" y="173038"/>
          <a:ext cx="3592800" cy="1227449"/>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EG" sz="2800" b="1" kern="1200" dirty="0"/>
            <a:t>طرق تقدير البخر-نتح</a:t>
          </a:r>
        </a:p>
      </dsp:txBody>
      <dsp:txXfrm>
        <a:off x="2602173" y="208989"/>
        <a:ext cx="3520898" cy="1155547"/>
      </dsp:txXfrm>
    </dsp:sp>
    <dsp:sp modelId="{A6CDC4B5-5B90-4B56-9912-53FB93803503}">
      <dsp:nvSpPr>
        <dsp:cNvPr id="0" name=""/>
        <dsp:cNvSpPr/>
      </dsp:nvSpPr>
      <dsp:spPr>
        <a:xfrm>
          <a:off x="1453547" y="1701084"/>
          <a:ext cx="2411716" cy="10302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612D07-E37B-4A0A-868A-F23BA75968C4}">
      <dsp:nvSpPr>
        <dsp:cNvPr id="0" name=""/>
        <dsp:cNvSpPr/>
      </dsp:nvSpPr>
      <dsp:spPr>
        <a:xfrm>
          <a:off x="1633815" y="1872339"/>
          <a:ext cx="2411716" cy="103023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EG" sz="2400" b="1" kern="1200" dirty="0"/>
            <a:t>الطرق النظرية</a:t>
          </a:r>
        </a:p>
      </dsp:txBody>
      <dsp:txXfrm>
        <a:off x="1663989" y="1902513"/>
        <a:ext cx="2351368" cy="969883"/>
      </dsp:txXfrm>
    </dsp:sp>
    <dsp:sp modelId="{F759641E-E7D9-47B3-9190-C896DD343FAF}">
      <dsp:nvSpPr>
        <dsp:cNvPr id="0" name=""/>
        <dsp:cNvSpPr/>
      </dsp:nvSpPr>
      <dsp:spPr>
        <a:xfrm>
          <a:off x="82341" y="3203168"/>
          <a:ext cx="3366003" cy="249119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CCF17-F4E9-47DD-9F47-D4276E8A4894}">
      <dsp:nvSpPr>
        <dsp:cNvPr id="0" name=""/>
        <dsp:cNvSpPr/>
      </dsp:nvSpPr>
      <dsp:spPr>
        <a:xfrm>
          <a:off x="262609" y="3374422"/>
          <a:ext cx="3366003" cy="249119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EG" sz="2400" b="1" kern="1200" dirty="0"/>
            <a:t>طريقة الموازنه المائيه</a:t>
          </a:r>
        </a:p>
        <a:p>
          <a:pPr marL="0" lvl="0" indent="0" algn="ctr" defTabSz="1066800" rtl="1">
            <a:lnSpc>
              <a:spcPct val="90000"/>
            </a:lnSpc>
            <a:spcBef>
              <a:spcPct val="0"/>
            </a:spcBef>
            <a:spcAft>
              <a:spcPct val="35000"/>
            </a:spcAft>
            <a:buNone/>
          </a:pPr>
          <a:r>
            <a:rPr lang="ar-SA" sz="2400" b="1" kern="1200" dirty="0"/>
            <a:t>طريقة بنمان </a:t>
          </a:r>
          <a:endParaRPr lang="ar-EG" sz="2400" b="1" kern="1200" dirty="0"/>
        </a:p>
        <a:p>
          <a:pPr marL="0" lvl="0" indent="0" algn="ctr" defTabSz="1066800" rtl="1">
            <a:lnSpc>
              <a:spcPct val="90000"/>
            </a:lnSpc>
            <a:spcBef>
              <a:spcPct val="0"/>
            </a:spcBef>
            <a:spcAft>
              <a:spcPct val="35000"/>
            </a:spcAft>
            <a:buNone/>
          </a:pPr>
          <a:r>
            <a:rPr lang="ar-SA" sz="2400" b="1" kern="1200" dirty="0"/>
            <a:t>طريقة جنسن – هيز</a:t>
          </a:r>
          <a:endParaRPr lang="ar-EG" sz="2400" b="1" kern="1200" dirty="0"/>
        </a:p>
        <a:p>
          <a:pPr marL="0" lvl="0" indent="0" algn="ctr" defTabSz="1066800" rtl="1">
            <a:lnSpc>
              <a:spcPct val="90000"/>
            </a:lnSpc>
            <a:spcBef>
              <a:spcPct val="0"/>
            </a:spcBef>
            <a:spcAft>
              <a:spcPct val="35000"/>
            </a:spcAft>
            <a:buNone/>
          </a:pPr>
          <a:r>
            <a:rPr lang="ar-SA" sz="2400" b="1" kern="1200" dirty="0"/>
            <a:t>طريقة بلانى – كريدل </a:t>
          </a:r>
          <a:endParaRPr lang="ar-EG" sz="2400" b="1" kern="1200" dirty="0"/>
        </a:p>
        <a:p>
          <a:pPr marL="0" lvl="0" indent="0" algn="ctr" defTabSz="1066800" rtl="1">
            <a:lnSpc>
              <a:spcPct val="90000"/>
            </a:lnSpc>
            <a:spcBef>
              <a:spcPct val="0"/>
            </a:spcBef>
            <a:spcAft>
              <a:spcPct val="35000"/>
            </a:spcAft>
            <a:buNone/>
          </a:pPr>
          <a:r>
            <a:rPr lang="ar-SA" sz="2400" b="1" kern="1200" dirty="0"/>
            <a:t>طريقة ثورنثوايت</a:t>
          </a:r>
          <a:endParaRPr lang="ar-EG" sz="2400" kern="1200" dirty="0"/>
        </a:p>
      </dsp:txBody>
      <dsp:txXfrm>
        <a:off x="335574" y="3447387"/>
        <a:ext cx="3220073" cy="2345263"/>
      </dsp:txXfrm>
    </dsp:sp>
    <dsp:sp modelId="{828C4877-805F-4723-A136-5F858D3F7CB6}">
      <dsp:nvSpPr>
        <dsp:cNvPr id="0" name=""/>
        <dsp:cNvSpPr/>
      </dsp:nvSpPr>
      <dsp:spPr>
        <a:xfrm>
          <a:off x="4925133" y="1657546"/>
          <a:ext cx="2341595" cy="64868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2706F6-80A5-479D-909F-93D9122585C3}">
      <dsp:nvSpPr>
        <dsp:cNvPr id="0" name=""/>
        <dsp:cNvSpPr/>
      </dsp:nvSpPr>
      <dsp:spPr>
        <a:xfrm>
          <a:off x="5105401" y="1828801"/>
          <a:ext cx="2341595" cy="648685"/>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EG" sz="2400" b="1" kern="1200" dirty="0"/>
            <a:t>الطرق المباشرة</a:t>
          </a:r>
        </a:p>
      </dsp:txBody>
      <dsp:txXfrm>
        <a:off x="5124400" y="1847800"/>
        <a:ext cx="2303597" cy="610687"/>
      </dsp:txXfrm>
    </dsp:sp>
    <dsp:sp modelId="{7844145C-8275-4B9E-A694-1DEF384E61E7}">
      <dsp:nvSpPr>
        <dsp:cNvPr id="0" name=""/>
        <dsp:cNvSpPr/>
      </dsp:nvSpPr>
      <dsp:spPr>
        <a:xfrm>
          <a:off x="4702943" y="2821621"/>
          <a:ext cx="2827183" cy="14830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DB801C-D8A6-4F37-818B-AEE0B0D6B7E6}">
      <dsp:nvSpPr>
        <dsp:cNvPr id="0" name=""/>
        <dsp:cNvSpPr/>
      </dsp:nvSpPr>
      <dsp:spPr>
        <a:xfrm>
          <a:off x="4883211" y="2992876"/>
          <a:ext cx="2827183" cy="14830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ar-SA" sz="2400" b="1" kern="1200" dirty="0"/>
            <a:t>طريقة الليسمترات</a:t>
          </a:r>
          <a:endParaRPr lang="ar-EG" sz="2400" b="1" kern="1200" dirty="0"/>
        </a:p>
        <a:p>
          <a:pPr marL="0" lvl="0" indent="0" algn="ctr" defTabSz="1066800" rtl="1">
            <a:lnSpc>
              <a:spcPct val="90000"/>
            </a:lnSpc>
            <a:spcBef>
              <a:spcPct val="0"/>
            </a:spcBef>
            <a:spcAft>
              <a:spcPct val="35000"/>
            </a:spcAft>
            <a:buNone/>
          </a:pPr>
          <a:r>
            <a:rPr lang="ar-SA" sz="2400" b="1" kern="1200" dirty="0"/>
            <a:t>طريقة الرطوبة الأرضية</a:t>
          </a:r>
          <a:endParaRPr lang="ar-EG" sz="2400" b="1" kern="1200" dirty="0"/>
        </a:p>
        <a:p>
          <a:pPr marL="0" lvl="0" indent="0" algn="ctr" defTabSz="1066800" rtl="1">
            <a:lnSpc>
              <a:spcPct val="90000"/>
            </a:lnSpc>
            <a:spcBef>
              <a:spcPct val="0"/>
            </a:spcBef>
            <a:spcAft>
              <a:spcPct val="35000"/>
            </a:spcAft>
            <a:buNone/>
          </a:pPr>
          <a:endParaRPr lang="ar-EG" sz="2000" kern="1200" dirty="0"/>
        </a:p>
      </dsp:txBody>
      <dsp:txXfrm>
        <a:off x="4926649" y="3036314"/>
        <a:ext cx="2740307" cy="139619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122D1-EA41-4CEA-899B-6242FAB619E5}" type="datetimeFigureOut">
              <a:rPr lang="en-US" smtClean="0"/>
              <a:pPr/>
              <a:t>3/17/2020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BBC30B-E8F1-42E9-98F5-8F9DD6F6D1EC}" type="slidenum">
              <a:rPr lang="en-US" smtClean="0"/>
              <a:pPr/>
              <a:t>‹#›</a:t>
            </a:fld>
            <a:endParaRPr lang="en-US"/>
          </a:p>
        </p:txBody>
      </p:sp>
    </p:spTree>
    <p:extLst>
      <p:ext uri="{BB962C8B-B14F-4D97-AF65-F5344CB8AC3E}">
        <p14:creationId xmlns:p14="http://schemas.microsoft.com/office/powerpoint/2010/main" val="316895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152400" y="6356350"/>
            <a:ext cx="2133600" cy="365125"/>
          </a:xfrm>
        </p:spPr>
        <p:txBody>
          <a:bodyPr/>
          <a:lstStyle>
            <a:lvl1pPr>
              <a:defRPr/>
            </a:lvl1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572000" y="6356350"/>
            <a:ext cx="2133600" cy="365125"/>
          </a:xfrm>
        </p:spPr>
        <p:txBody>
          <a:bodyPr/>
          <a:lstStyle/>
          <a:p>
            <a:endParaRPr lang="en-US" dirty="0"/>
          </a:p>
        </p:txBody>
      </p:sp>
      <p:pic>
        <p:nvPicPr>
          <p:cNvPr id="2050" name="Picture 3" descr="شعار جامعة بنها"/>
          <p:cNvPicPr>
            <a:picLocks noChangeAspect="1" noChangeArrowheads="1"/>
          </p:cNvPicPr>
          <p:nvPr userDrawn="1"/>
        </p:nvPicPr>
        <p:blipFill>
          <a:blip r:embed="rId2" cstate="print"/>
          <a:srcRect l="8333" t="37973" r="24762" b="23024"/>
          <a:stretch>
            <a:fillRect/>
          </a:stretch>
        </p:blipFill>
        <p:spPr bwMode="auto">
          <a:xfrm>
            <a:off x="8275637" y="0"/>
            <a:ext cx="868363" cy="660400"/>
          </a:xfrm>
          <a:prstGeom prst="rect">
            <a:avLst/>
          </a:prstGeom>
          <a:noFill/>
          <a:ln w="9525">
            <a:noFill/>
            <a:miter lim="800000"/>
            <a:headEnd/>
            <a:tailEnd/>
          </a:ln>
        </p:spPr>
      </p:pic>
      <p:cxnSp>
        <p:nvCxnSpPr>
          <p:cNvPr id="10" name="Straight Connector 9"/>
          <p:cNvCxnSpPr/>
          <p:nvPr userDrawn="1"/>
        </p:nvCxnSpPr>
        <p:spPr>
          <a:xfrm>
            <a:off x="990600" y="609600"/>
            <a:ext cx="7162800" cy="0"/>
          </a:xfrm>
          <a:prstGeom prst="line">
            <a:avLst/>
          </a:prstGeom>
          <a:ln w="19050" cmpd="sng"/>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7391400" y="6474023"/>
            <a:ext cx="1981200" cy="307777"/>
          </a:xfrm>
          <a:prstGeom prst="rect">
            <a:avLst/>
          </a:prstGeom>
          <a:noFill/>
        </p:spPr>
        <p:txBody>
          <a:bodyPr wrap="square" rtlCol="0">
            <a:spAutoFit/>
          </a:bodyPr>
          <a:lstStyle/>
          <a:p>
            <a:r>
              <a:rPr lang="en-US" sz="1400" dirty="0"/>
              <a:t>Dr. Harby </a:t>
            </a:r>
            <a:r>
              <a:rPr lang="en-US" sz="1400" dirty="0" err="1"/>
              <a:t>Mostafa</a:t>
            </a:r>
            <a:endParaRPr lang="en-US" sz="1400" dirty="0"/>
          </a:p>
        </p:txBody>
      </p:sp>
      <p:pic>
        <p:nvPicPr>
          <p:cNvPr id="11" name="Picture 10"/>
          <p:cNvPicPr/>
          <p:nvPr userDrawn="1"/>
        </p:nvPicPr>
        <p:blipFill>
          <a:blip r:embed="rId3" cstate="print">
            <a:extLst>
              <a:ext uri="{28A0092B-C50C-407E-A947-70E740481C1C}">
                <a14:useLocalDpi xmlns:a14="http://schemas.microsoft.com/office/drawing/2010/main" val="0"/>
              </a:ext>
            </a:extLst>
          </a:blip>
          <a:stretch>
            <a:fillRect/>
          </a:stretch>
        </p:blipFill>
        <p:spPr>
          <a:xfrm>
            <a:off x="4114800" y="0"/>
            <a:ext cx="933450" cy="609600"/>
          </a:xfrm>
          <a:prstGeom prst="rect">
            <a:avLst/>
          </a:prstGeom>
        </p:spPr>
      </p:pic>
      <p:pic>
        <p:nvPicPr>
          <p:cNvPr id="12" name="Picture 11"/>
          <p:cNvPicPr/>
          <p:nvPr userDrawn="1"/>
        </p:nvPicPr>
        <p:blipFill>
          <a:blip r:embed="rId4">
            <a:extLst>
              <a:ext uri="{28A0092B-C50C-407E-A947-70E740481C1C}">
                <a14:useLocalDpi xmlns:a14="http://schemas.microsoft.com/office/drawing/2010/main" val="0"/>
              </a:ext>
            </a:extLst>
          </a:blip>
          <a:stretch>
            <a:fillRect/>
          </a:stretch>
        </p:blipFill>
        <p:spPr>
          <a:xfrm>
            <a:off x="106679" y="96202"/>
            <a:ext cx="807721" cy="56419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47D04-8434-4365-AD26-9CF22ED95553}"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D47D04-8434-4365-AD26-9CF22ED95553}"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D47D04-8434-4365-AD26-9CF22ED95553}"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D47D04-8434-4365-AD26-9CF22ED95553}"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D47D04-8434-4365-AD26-9CF22ED95553}"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D47D04-8434-4365-AD26-9CF22ED95553}" type="datetimeFigureOut">
              <a:rPr lang="en-US" smtClean="0"/>
              <a:pPr/>
              <a:t>3/17/2020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D47D04-8434-4365-AD26-9CF22ED95553}"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D47D04-8434-4365-AD26-9CF22ED95553}" type="datetimeFigureOut">
              <a:rPr lang="en-US" smtClean="0"/>
              <a:pPr/>
              <a:t>3/17/2020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D47D04-8434-4365-AD26-9CF22ED95553}" type="datetimeFigureOut">
              <a:rPr lang="en-US" smtClean="0"/>
              <a:pPr/>
              <a:t>3/17/2020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77680F-B0C0-4EE4-8BF3-3AD1E8A0BF5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094B1-14A1-4162-9B5A-6300A87F53C0}"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252C0-EDBA-498A-8CCA-B0FD444DEA6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D47D04-8434-4365-AD26-9CF22ED95553}" type="datetimeFigureOut">
              <a:rPr lang="en-US" smtClean="0"/>
              <a:pPr/>
              <a:t>3/17/2020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7680F-B0C0-4EE4-8BF3-3AD1E8A0BF5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8.png"/><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image" Target="../media/image9.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8200"/>
            <a:ext cx="6400800" cy="5257800"/>
          </a:xfrm>
        </p:spPr>
        <p:txBody>
          <a:bodyPr>
            <a:noAutofit/>
          </a:bodyPr>
          <a:lstStyle/>
          <a:p>
            <a:r>
              <a:rPr lang="ar-EG" sz="3600" dirty="0">
                <a:solidFill>
                  <a:schemeClr val="tx1"/>
                </a:solidFill>
              </a:rPr>
              <a:t>المحاضرة الخامسة</a:t>
            </a:r>
          </a:p>
          <a:p>
            <a:endParaRPr lang="ar-EG" sz="3600" dirty="0">
              <a:solidFill>
                <a:schemeClr val="tx1"/>
              </a:solidFill>
            </a:endParaRPr>
          </a:p>
          <a:p>
            <a:r>
              <a:rPr lang="ar-EG" sz="3600" b="1" dirty="0">
                <a:solidFill>
                  <a:schemeClr val="tx2">
                    <a:lumMod val="75000"/>
                  </a:schemeClr>
                </a:solidFill>
              </a:rPr>
              <a:t>الطرق النظرية لحساب البخر نتح</a:t>
            </a:r>
          </a:p>
          <a:p>
            <a:endParaRPr lang="ar-EG" sz="3600" b="1" dirty="0">
              <a:solidFill>
                <a:srgbClr val="C00000"/>
              </a:solidFill>
            </a:endParaRPr>
          </a:p>
          <a:p>
            <a:r>
              <a:rPr lang="ar-EG" sz="3600" b="1" dirty="0">
                <a:solidFill>
                  <a:srgbClr val="C00000"/>
                </a:solidFill>
              </a:rPr>
              <a:t>مقرر/ إدارة الرى الحقلى</a:t>
            </a:r>
          </a:p>
          <a:p>
            <a:r>
              <a:rPr lang="ar-EG" sz="3600" dirty="0">
                <a:solidFill>
                  <a:srgbClr val="C00000"/>
                </a:solidFill>
              </a:rPr>
              <a:t>الفرقة الثالثة – الهندسة الزراعية</a:t>
            </a:r>
          </a:p>
          <a:p>
            <a:endParaRPr lang="ar-EG" sz="3600" dirty="0">
              <a:solidFill>
                <a:schemeClr val="tx1"/>
              </a:solidFill>
            </a:endParaRPr>
          </a:p>
          <a:p>
            <a:r>
              <a:rPr lang="ar-EG" sz="3600" dirty="0">
                <a:solidFill>
                  <a:schemeClr val="tx1"/>
                </a:solidFill>
              </a:rPr>
              <a:t>د/ حربى محمد سرور</a:t>
            </a:r>
          </a:p>
        </p:txBody>
      </p:sp>
    </p:spTree>
    <p:extLst>
      <p:ext uri="{BB962C8B-B14F-4D97-AF65-F5344CB8AC3E}">
        <p14:creationId xmlns:p14="http://schemas.microsoft.com/office/powerpoint/2010/main" val="9317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599" y="1143000"/>
            <a:ext cx="8258083" cy="1569660"/>
          </a:xfrm>
          <a:prstGeom prst="rect">
            <a:avLst/>
          </a:prstGeom>
        </p:spPr>
        <p:txBody>
          <a:bodyPr wrap="square">
            <a:spAutoFit/>
          </a:bodyPr>
          <a:lstStyle/>
          <a:p>
            <a:pPr algn="r" rtl="1"/>
            <a:r>
              <a:rPr lang="en-US" sz="2400" b="1" dirty="0">
                <a:solidFill>
                  <a:prstClr val="black"/>
                </a:solidFill>
              </a:rPr>
              <a:t> *</a:t>
            </a:r>
            <a:r>
              <a:rPr lang="ar-EG" sz="2400" b="1" dirty="0">
                <a:solidFill>
                  <a:prstClr val="black"/>
                </a:solidFill>
              </a:rPr>
              <a:t>مثال</a:t>
            </a:r>
          </a:p>
          <a:p>
            <a:pPr algn="r" rtl="1"/>
            <a:endParaRPr lang="ar-EG" sz="2400" b="1" dirty="0">
              <a:solidFill>
                <a:prstClr val="black"/>
              </a:solidFill>
            </a:endParaRPr>
          </a:p>
          <a:p>
            <a:pPr algn="r" rtl="1"/>
            <a:r>
              <a:rPr lang="ar-EG" sz="2400" b="1" dirty="0">
                <a:solidFill>
                  <a:prstClr val="black"/>
                </a:solidFill>
              </a:rPr>
              <a:t>باستخدام البيانات الشهرية لمحصول البرسيم الحجازى المدونه فى الجدول، احسب معدل الاستهلاك المائى خلال تلك الفتره</a:t>
            </a:r>
            <a:endParaRPr lang="en-US" sz="2400" dirty="0"/>
          </a:p>
        </p:txBody>
      </p:sp>
      <p:graphicFrame>
        <p:nvGraphicFramePr>
          <p:cNvPr id="4" name="Table 3"/>
          <p:cNvGraphicFramePr>
            <a:graphicFrameLocks noGrp="1"/>
          </p:cNvGraphicFramePr>
          <p:nvPr>
            <p:extLst>
              <p:ext uri="{D42A27DB-BD31-4B8C-83A1-F6EECF244321}">
                <p14:modId xmlns:p14="http://schemas.microsoft.com/office/powerpoint/2010/main" val="3138738590"/>
              </p:ext>
            </p:extLst>
          </p:nvPr>
        </p:nvGraphicFramePr>
        <p:xfrm>
          <a:off x="243672" y="2895600"/>
          <a:ext cx="8534404" cy="2021840"/>
        </p:xfrm>
        <a:graphic>
          <a:graphicData uri="http://schemas.openxmlformats.org/drawingml/2006/table">
            <a:tbl>
              <a:tblPr firstRow="1" bandRow="1">
                <a:tableStyleId>{5C22544A-7EE6-4342-B048-85BDC9FD1C3A}</a:tableStyleId>
              </a:tblPr>
              <a:tblGrid>
                <a:gridCol w="917678">
                  <a:extLst>
                    <a:ext uri="{9D8B030D-6E8A-4147-A177-3AD203B41FA5}">
                      <a16:colId xmlns:a16="http://schemas.microsoft.com/office/drawing/2014/main" val="20000"/>
                    </a:ext>
                  </a:extLst>
                </a:gridCol>
                <a:gridCol w="917678">
                  <a:extLst>
                    <a:ext uri="{9D8B030D-6E8A-4147-A177-3AD203B41FA5}">
                      <a16:colId xmlns:a16="http://schemas.microsoft.com/office/drawing/2014/main" val="20001"/>
                    </a:ext>
                  </a:extLst>
                </a:gridCol>
                <a:gridCol w="917678">
                  <a:extLst>
                    <a:ext uri="{9D8B030D-6E8A-4147-A177-3AD203B41FA5}">
                      <a16:colId xmlns:a16="http://schemas.microsoft.com/office/drawing/2014/main" val="20002"/>
                    </a:ext>
                  </a:extLst>
                </a:gridCol>
                <a:gridCol w="917678">
                  <a:extLst>
                    <a:ext uri="{9D8B030D-6E8A-4147-A177-3AD203B41FA5}">
                      <a16:colId xmlns:a16="http://schemas.microsoft.com/office/drawing/2014/main" val="20003"/>
                    </a:ext>
                  </a:extLst>
                </a:gridCol>
                <a:gridCol w="917678">
                  <a:extLst>
                    <a:ext uri="{9D8B030D-6E8A-4147-A177-3AD203B41FA5}">
                      <a16:colId xmlns:a16="http://schemas.microsoft.com/office/drawing/2014/main" val="20004"/>
                    </a:ext>
                  </a:extLst>
                </a:gridCol>
                <a:gridCol w="917678">
                  <a:extLst>
                    <a:ext uri="{9D8B030D-6E8A-4147-A177-3AD203B41FA5}">
                      <a16:colId xmlns:a16="http://schemas.microsoft.com/office/drawing/2014/main" val="20005"/>
                    </a:ext>
                  </a:extLst>
                </a:gridCol>
                <a:gridCol w="917678">
                  <a:extLst>
                    <a:ext uri="{9D8B030D-6E8A-4147-A177-3AD203B41FA5}">
                      <a16:colId xmlns:a16="http://schemas.microsoft.com/office/drawing/2014/main" val="20006"/>
                    </a:ext>
                  </a:extLst>
                </a:gridCol>
                <a:gridCol w="2110658">
                  <a:extLst>
                    <a:ext uri="{9D8B030D-6E8A-4147-A177-3AD203B41FA5}">
                      <a16:colId xmlns:a16="http://schemas.microsoft.com/office/drawing/2014/main" val="20007"/>
                    </a:ext>
                  </a:extLst>
                </a:gridCol>
              </a:tblGrid>
              <a:tr h="370840">
                <a:tc>
                  <a:txBody>
                    <a:bodyPr/>
                    <a:lstStyle/>
                    <a:p>
                      <a:pPr algn="r" rtl="1"/>
                      <a:r>
                        <a:rPr lang="ar-EG" b="1" dirty="0"/>
                        <a:t>اكتوبر</a:t>
                      </a:r>
                      <a:endParaRPr lang="en-US" b="1" dirty="0"/>
                    </a:p>
                  </a:txBody>
                  <a:tcPr/>
                </a:tc>
                <a:tc>
                  <a:txBody>
                    <a:bodyPr/>
                    <a:lstStyle/>
                    <a:p>
                      <a:pPr algn="r" rtl="1"/>
                      <a:r>
                        <a:rPr lang="ar-EG" b="1" dirty="0"/>
                        <a:t>سبتمبر</a:t>
                      </a:r>
                      <a:endParaRPr lang="en-US" b="1" dirty="0"/>
                    </a:p>
                  </a:txBody>
                  <a:tcPr/>
                </a:tc>
                <a:tc>
                  <a:txBody>
                    <a:bodyPr/>
                    <a:lstStyle/>
                    <a:p>
                      <a:pPr algn="r" rtl="1"/>
                      <a:r>
                        <a:rPr lang="ar-EG" b="1" dirty="0"/>
                        <a:t>اغسطس</a:t>
                      </a:r>
                      <a:endParaRPr lang="en-US" b="1" dirty="0"/>
                    </a:p>
                  </a:txBody>
                  <a:tcPr/>
                </a:tc>
                <a:tc>
                  <a:txBody>
                    <a:bodyPr/>
                    <a:lstStyle/>
                    <a:p>
                      <a:pPr algn="r" rtl="1"/>
                      <a:r>
                        <a:rPr lang="ar-EG" b="1" dirty="0"/>
                        <a:t>يوليو</a:t>
                      </a:r>
                      <a:endParaRPr lang="en-US" b="1" dirty="0"/>
                    </a:p>
                  </a:txBody>
                  <a:tcPr/>
                </a:tc>
                <a:tc>
                  <a:txBody>
                    <a:bodyPr/>
                    <a:lstStyle/>
                    <a:p>
                      <a:pPr algn="r" rtl="1"/>
                      <a:r>
                        <a:rPr lang="ar-EG" b="1" dirty="0"/>
                        <a:t>يونيه</a:t>
                      </a:r>
                      <a:endParaRPr lang="en-US" b="1" dirty="0"/>
                    </a:p>
                  </a:txBody>
                  <a:tcPr/>
                </a:tc>
                <a:tc>
                  <a:txBody>
                    <a:bodyPr/>
                    <a:lstStyle/>
                    <a:p>
                      <a:pPr algn="r" rtl="1"/>
                      <a:r>
                        <a:rPr lang="ar-EG" b="1" dirty="0"/>
                        <a:t>مايو</a:t>
                      </a:r>
                      <a:endParaRPr lang="en-US" b="1" dirty="0"/>
                    </a:p>
                  </a:txBody>
                  <a:tcPr/>
                </a:tc>
                <a:tc>
                  <a:txBody>
                    <a:bodyPr/>
                    <a:lstStyle/>
                    <a:p>
                      <a:pPr algn="r" rtl="1"/>
                      <a:r>
                        <a:rPr lang="ar-EG" b="1" dirty="0"/>
                        <a:t>ابريل</a:t>
                      </a:r>
                      <a:endParaRPr lang="en-US" b="1" dirty="0"/>
                    </a:p>
                  </a:txBody>
                  <a:tcPr/>
                </a:tc>
                <a:tc>
                  <a:txBody>
                    <a:bodyPr/>
                    <a:lstStyle/>
                    <a:p>
                      <a:pPr algn="r" rtl="1"/>
                      <a:r>
                        <a:rPr lang="ar-EG" b="1" dirty="0"/>
                        <a:t>الشهر</a:t>
                      </a:r>
                      <a:endParaRPr lang="en-US" b="1" dirty="0"/>
                    </a:p>
                  </a:txBody>
                  <a:tcPr/>
                </a:tc>
                <a:extLst>
                  <a:ext uri="{0D108BD9-81ED-4DB2-BD59-A6C34878D82A}">
                    <a16:rowId xmlns:a16="http://schemas.microsoft.com/office/drawing/2014/main" val="10000"/>
                  </a:ext>
                </a:extLst>
              </a:tr>
              <a:tr h="370840">
                <a:tc>
                  <a:txBody>
                    <a:bodyPr/>
                    <a:lstStyle/>
                    <a:p>
                      <a:pPr algn="r" rtl="1"/>
                      <a:r>
                        <a:rPr lang="ar-EG" b="1" dirty="0"/>
                        <a:t>16.77</a:t>
                      </a:r>
                      <a:endParaRPr lang="en-US" b="1" dirty="0"/>
                    </a:p>
                  </a:txBody>
                  <a:tcPr/>
                </a:tc>
                <a:tc>
                  <a:txBody>
                    <a:bodyPr/>
                    <a:lstStyle/>
                    <a:p>
                      <a:pPr algn="r" rtl="1"/>
                      <a:r>
                        <a:rPr lang="ar-EG" b="1" dirty="0"/>
                        <a:t>19.22</a:t>
                      </a:r>
                      <a:endParaRPr lang="en-US" b="1" dirty="0"/>
                    </a:p>
                  </a:txBody>
                  <a:tcPr/>
                </a:tc>
                <a:tc>
                  <a:txBody>
                    <a:bodyPr/>
                    <a:lstStyle/>
                    <a:p>
                      <a:pPr algn="r" rtl="1"/>
                      <a:r>
                        <a:rPr lang="ar-EG" b="1" dirty="0"/>
                        <a:t>19.88</a:t>
                      </a:r>
                      <a:endParaRPr lang="en-US" b="1" dirty="0"/>
                    </a:p>
                  </a:txBody>
                  <a:tcPr/>
                </a:tc>
                <a:tc>
                  <a:txBody>
                    <a:bodyPr/>
                    <a:lstStyle/>
                    <a:p>
                      <a:pPr algn="r" rtl="1"/>
                      <a:r>
                        <a:rPr lang="ar-EG" b="1" dirty="0"/>
                        <a:t>20.22</a:t>
                      </a:r>
                      <a:endParaRPr lang="en-US" b="1" dirty="0"/>
                    </a:p>
                  </a:txBody>
                  <a:tcPr/>
                </a:tc>
                <a:tc>
                  <a:txBody>
                    <a:bodyPr/>
                    <a:lstStyle/>
                    <a:p>
                      <a:pPr algn="r" rtl="1"/>
                      <a:r>
                        <a:rPr lang="ar-EG" b="1" dirty="0"/>
                        <a:t>18.72</a:t>
                      </a:r>
                      <a:endParaRPr lang="en-US" b="1" dirty="0"/>
                    </a:p>
                  </a:txBody>
                  <a:tcPr/>
                </a:tc>
                <a:tc>
                  <a:txBody>
                    <a:bodyPr/>
                    <a:lstStyle/>
                    <a:p>
                      <a:pPr algn="r" rtl="1"/>
                      <a:r>
                        <a:rPr lang="ar-EG" b="1" dirty="0"/>
                        <a:t>16.94</a:t>
                      </a:r>
                      <a:endParaRPr lang="en-US" b="1" dirty="0"/>
                    </a:p>
                  </a:txBody>
                  <a:tcPr/>
                </a:tc>
                <a:tc>
                  <a:txBody>
                    <a:bodyPr/>
                    <a:lstStyle/>
                    <a:p>
                      <a:pPr algn="r" rtl="1"/>
                      <a:r>
                        <a:rPr lang="ar-EG" b="1" dirty="0"/>
                        <a:t>14.4</a:t>
                      </a:r>
                      <a:endParaRPr lang="en-US" b="1" dirty="0"/>
                    </a:p>
                  </a:txBody>
                  <a:tcPr/>
                </a:tc>
                <a:tc>
                  <a:txBody>
                    <a:bodyPr/>
                    <a:lstStyle/>
                    <a:p>
                      <a:pPr algn="r" rtl="1"/>
                      <a:r>
                        <a:rPr lang="ar-EG" b="1" dirty="0"/>
                        <a:t>المتوسط الشهرى لدرجة الحرارة بالمئوى</a:t>
                      </a:r>
                      <a:endParaRPr lang="en-US" b="1" dirty="0"/>
                    </a:p>
                  </a:txBody>
                  <a:tcPr/>
                </a:tc>
                <a:extLst>
                  <a:ext uri="{0D108BD9-81ED-4DB2-BD59-A6C34878D82A}">
                    <a16:rowId xmlns:a16="http://schemas.microsoft.com/office/drawing/2014/main" val="10001"/>
                  </a:ext>
                </a:extLst>
              </a:tr>
              <a:tr h="370840">
                <a:tc>
                  <a:txBody>
                    <a:bodyPr/>
                    <a:lstStyle/>
                    <a:p>
                      <a:pPr algn="r" rtl="1"/>
                      <a:r>
                        <a:rPr lang="ar-EG" b="1" dirty="0"/>
                        <a:t>3.83</a:t>
                      </a:r>
                      <a:endParaRPr lang="en-US" b="1" dirty="0"/>
                    </a:p>
                  </a:txBody>
                  <a:tcPr/>
                </a:tc>
                <a:tc>
                  <a:txBody>
                    <a:bodyPr/>
                    <a:lstStyle/>
                    <a:p>
                      <a:pPr algn="r" rtl="1"/>
                      <a:r>
                        <a:rPr lang="ar-EG" b="1" dirty="0"/>
                        <a:t>8.36</a:t>
                      </a:r>
                      <a:endParaRPr lang="en-US" b="1" dirty="0"/>
                    </a:p>
                  </a:txBody>
                  <a:tcPr/>
                </a:tc>
                <a:tc>
                  <a:txBody>
                    <a:bodyPr/>
                    <a:lstStyle/>
                    <a:p>
                      <a:pPr algn="r" rtl="1"/>
                      <a:r>
                        <a:rPr lang="ar-EG" b="1" dirty="0"/>
                        <a:t>9.41</a:t>
                      </a:r>
                      <a:endParaRPr lang="en-US" b="1" dirty="0"/>
                    </a:p>
                  </a:txBody>
                  <a:tcPr/>
                </a:tc>
                <a:tc>
                  <a:txBody>
                    <a:bodyPr/>
                    <a:lstStyle/>
                    <a:p>
                      <a:pPr algn="r" rtl="1"/>
                      <a:r>
                        <a:rPr lang="ar-EG" b="1" dirty="0"/>
                        <a:t>10</a:t>
                      </a:r>
                      <a:endParaRPr lang="en-US" b="1" dirty="0"/>
                    </a:p>
                  </a:txBody>
                  <a:tcPr/>
                </a:tc>
                <a:tc>
                  <a:txBody>
                    <a:bodyPr/>
                    <a:lstStyle/>
                    <a:p>
                      <a:pPr algn="r" rtl="1"/>
                      <a:r>
                        <a:rPr lang="ar-EG" b="1" dirty="0"/>
                        <a:t>9.84</a:t>
                      </a:r>
                      <a:endParaRPr lang="en-US" b="1" dirty="0"/>
                    </a:p>
                  </a:txBody>
                  <a:tcPr/>
                </a:tc>
                <a:tc>
                  <a:txBody>
                    <a:bodyPr/>
                    <a:lstStyle/>
                    <a:p>
                      <a:pPr algn="r" rtl="1"/>
                      <a:r>
                        <a:rPr lang="ar-EG" b="1" dirty="0"/>
                        <a:t>9.82</a:t>
                      </a:r>
                      <a:endParaRPr lang="en-US" b="1" dirty="0"/>
                    </a:p>
                  </a:txBody>
                  <a:tcPr/>
                </a:tc>
                <a:tc>
                  <a:txBody>
                    <a:bodyPr/>
                    <a:lstStyle/>
                    <a:p>
                      <a:pPr algn="r" rtl="1"/>
                      <a:r>
                        <a:rPr lang="ar-EG" b="1" dirty="0"/>
                        <a:t>8.85</a:t>
                      </a:r>
                      <a:endParaRPr lang="en-US" b="1" dirty="0"/>
                    </a:p>
                  </a:txBody>
                  <a:tcPr/>
                </a:tc>
                <a:tc>
                  <a:txBody>
                    <a:bodyPr/>
                    <a:lstStyle/>
                    <a:p>
                      <a:pPr algn="r" rtl="1"/>
                      <a:r>
                        <a:rPr lang="ar-EG" b="1" dirty="0"/>
                        <a:t>النسبة المئوية لساعات النهار</a:t>
                      </a:r>
                      <a:endParaRPr lang="en-US" b="1" dirty="0"/>
                    </a:p>
                  </a:txBody>
                  <a:tcPr/>
                </a:tc>
                <a:extLst>
                  <a:ext uri="{0D108BD9-81ED-4DB2-BD59-A6C34878D82A}">
                    <a16:rowId xmlns:a16="http://schemas.microsoft.com/office/drawing/2014/main" val="10002"/>
                  </a:ext>
                </a:extLst>
              </a:tr>
              <a:tr h="370840">
                <a:tc>
                  <a:txBody>
                    <a:bodyPr/>
                    <a:lstStyle/>
                    <a:p>
                      <a:pPr algn="r" rtl="1"/>
                      <a:r>
                        <a:rPr lang="ar-EG" b="1" dirty="0"/>
                        <a:t>0.7</a:t>
                      </a:r>
                      <a:endParaRPr lang="en-US" b="1" dirty="0"/>
                    </a:p>
                  </a:txBody>
                  <a:tcPr/>
                </a:tc>
                <a:tc>
                  <a:txBody>
                    <a:bodyPr/>
                    <a:lstStyle/>
                    <a:p>
                      <a:pPr algn="r" rtl="1"/>
                      <a:r>
                        <a:rPr lang="ar-EG" b="1" dirty="0"/>
                        <a:t>0.85</a:t>
                      </a:r>
                      <a:endParaRPr lang="en-US" b="1" dirty="0"/>
                    </a:p>
                  </a:txBody>
                  <a:tcPr/>
                </a:tc>
                <a:tc>
                  <a:txBody>
                    <a:bodyPr/>
                    <a:lstStyle/>
                    <a:p>
                      <a:pPr algn="r" rtl="1"/>
                      <a:r>
                        <a:rPr lang="ar-EG" b="1" dirty="0"/>
                        <a:t>0.85</a:t>
                      </a:r>
                      <a:endParaRPr lang="en-US" b="1" dirty="0"/>
                    </a:p>
                  </a:txBody>
                  <a:tcPr/>
                </a:tc>
                <a:tc>
                  <a:txBody>
                    <a:bodyPr/>
                    <a:lstStyle/>
                    <a:p>
                      <a:pPr algn="r" rtl="1"/>
                      <a:r>
                        <a:rPr lang="ar-EG" b="1" dirty="0"/>
                        <a:t>0.85</a:t>
                      </a:r>
                      <a:endParaRPr lang="en-US" b="1" dirty="0"/>
                    </a:p>
                  </a:txBody>
                  <a:tcPr/>
                </a:tc>
                <a:tc>
                  <a:txBody>
                    <a:bodyPr/>
                    <a:lstStyle/>
                    <a:p>
                      <a:pPr algn="r" rtl="1"/>
                      <a:r>
                        <a:rPr lang="ar-EG" b="1" dirty="0"/>
                        <a:t>0.8</a:t>
                      </a:r>
                      <a:endParaRPr lang="en-US" b="1" dirty="0"/>
                    </a:p>
                  </a:txBody>
                  <a:tcPr/>
                </a:tc>
                <a:tc>
                  <a:txBody>
                    <a:bodyPr/>
                    <a:lstStyle/>
                    <a:p>
                      <a:pPr algn="r" rtl="1"/>
                      <a:r>
                        <a:rPr lang="ar-EG" b="1" dirty="0"/>
                        <a:t>0.7</a:t>
                      </a:r>
                      <a:endParaRPr lang="en-US" b="1" dirty="0"/>
                    </a:p>
                  </a:txBody>
                  <a:tcPr/>
                </a:tc>
                <a:tc>
                  <a:txBody>
                    <a:bodyPr/>
                    <a:lstStyle/>
                    <a:p>
                      <a:pPr algn="r" rtl="1"/>
                      <a:r>
                        <a:rPr lang="ar-EG" b="1" dirty="0"/>
                        <a:t>0.6</a:t>
                      </a:r>
                      <a:endParaRPr lang="en-US" b="1" dirty="0"/>
                    </a:p>
                  </a:txBody>
                  <a:tcPr/>
                </a:tc>
                <a:tc>
                  <a:txBody>
                    <a:bodyPr/>
                    <a:lstStyle/>
                    <a:p>
                      <a:pPr algn="r" rtl="1"/>
                      <a:r>
                        <a:rPr lang="ar-EG" b="1" dirty="0"/>
                        <a:t>معامل المحصول الشهرى</a:t>
                      </a:r>
                      <a:endParaRPr lang="en-US" b="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0430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2738" y="762226"/>
            <a:ext cx="8258083" cy="1200329"/>
          </a:xfrm>
          <a:prstGeom prst="rect">
            <a:avLst/>
          </a:prstGeom>
        </p:spPr>
        <p:txBody>
          <a:bodyPr wrap="square">
            <a:spAutoFit/>
          </a:bodyPr>
          <a:lstStyle/>
          <a:p>
            <a:pPr algn="r" rtl="1"/>
            <a:r>
              <a:rPr lang="ar-EG" sz="2400" b="1" dirty="0">
                <a:solidFill>
                  <a:prstClr val="black"/>
                </a:solidFill>
              </a:rPr>
              <a:t>خطوات الحل</a:t>
            </a:r>
          </a:p>
          <a:p>
            <a:pPr algn="r" rtl="1"/>
            <a:endParaRPr lang="ar-EG" sz="2400" b="1" dirty="0">
              <a:solidFill>
                <a:prstClr val="black"/>
              </a:solidFill>
            </a:endParaRPr>
          </a:p>
          <a:p>
            <a:pPr algn="r" rtl="1"/>
            <a:r>
              <a:rPr lang="ar-EG" sz="2400" b="1" dirty="0">
                <a:solidFill>
                  <a:prstClr val="black"/>
                </a:solidFill>
              </a:rPr>
              <a:t>1-</a:t>
            </a:r>
            <a:r>
              <a:rPr lang="en-US" sz="2400" b="1" dirty="0">
                <a:solidFill>
                  <a:prstClr val="black"/>
                </a:solidFill>
              </a:rPr>
              <a:t> </a:t>
            </a:r>
            <a:r>
              <a:rPr lang="ar-EG" sz="2400" b="1" dirty="0">
                <a:solidFill>
                  <a:prstClr val="black"/>
                </a:solidFill>
              </a:rPr>
              <a:t>من البيانات المتوفره، نجد أن معادلة بلانى-كريدل هى الانسب.</a:t>
            </a:r>
          </a:p>
        </p:txBody>
      </p:sp>
      <p:graphicFrame>
        <p:nvGraphicFramePr>
          <p:cNvPr id="6" name="Object 5">
            <a:extLst>
              <a:ext uri="{FF2B5EF4-FFF2-40B4-BE49-F238E27FC236}">
                <a16:creationId xmlns:a16="http://schemas.microsoft.com/office/drawing/2014/main" id="{111E5D9F-978F-475D-A43A-42086269EC87}"/>
              </a:ext>
            </a:extLst>
          </p:cNvPr>
          <p:cNvGraphicFramePr>
            <a:graphicFrameLocks noChangeAspect="1"/>
          </p:cNvGraphicFramePr>
          <p:nvPr>
            <p:extLst>
              <p:ext uri="{D42A27DB-BD31-4B8C-83A1-F6EECF244321}">
                <p14:modId xmlns:p14="http://schemas.microsoft.com/office/powerpoint/2010/main" val="2483715127"/>
              </p:ext>
            </p:extLst>
          </p:nvPr>
        </p:nvGraphicFramePr>
        <p:xfrm>
          <a:off x="2145160" y="2230901"/>
          <a:ext cx="4853680" cy="762000"/>
        </p:xfrm>
        <a:graphic>
          <a:graphicData uri="http://schemas.openxmlformats.org/presentationml/2006/ole">
            <mc:AlternateContent xmlns:mc="http://schemas.openxmlformats.org/markup-compatibility/2006">
              <mc:Choice xmlns:v="urn:schemas-microsoft-com:vml" Requires="v">
                <p:oleObj spid="_x0000_s81927" r:id="rId3" imgW="1562100" imgH="241300" progId="Equation.3">
                  <p:embed/>
                </p:oleObj>
              </mc:Choice>
              <mc:Fallback>
                <p:oleObj r:id="rId3" imgW="1562100" imgH="241300" progId="Equation.3">
                  <p:embed/>
                  <p:pic>
                    <p:nvPicPr>
                      <p:cNvPr id="6" name="Object 5">
                        <a:extLst>
                          <a:ext uri="{FF2B5EF4-FFF2-40B4-BE49-F238E27FC236}">
                            <a16:creationId xmlns:a16="http://schemas.microsoft.com/office/drawing/2014/main" id="{111E5D9F-978F-475D-A43A-42086269EC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5160" y="2230901"/>
                        <a:ext cx="4853680" cy="762000"/>
                      </a:xfrm>
                      <a:prstGeom prst="rect">
                        <a:avLst/>
                      </a:prstGeom>
                      <a:noFill/>
                    </p:spPr>
                  </p:pic>
                </p:oleObj>
              </mc:Fallback>
            </mc:AlternateContent>
          </a:graphicData>
        </a:graphic>
      </p:graphicFrame>
      <p:sp>
        <p:nvSpPr>
          <p:cNvPr id="5" name="Rectangle 4">
            <a:extLst>
              <a:ext uri="{FF2B5EF4-FFF2-40B4-BE49-F238E27FC236}">
                <a16:creationId xmlns:a16="http://schemas.microsoft.com/office/drawing/2014/main" id="{A88D67BE-FA06-45A3-9ED5-58F8C6FADE72}"/>
              </a:ext>
            </a:extLst>
          </p:cNvPr>
          <p:cNvSpPr/>
          <p:nvPr/>
        </p:nvSpPr>
        <p:spPr>
          <a:xfrm>
            <a:off x="380999" y="3198167"/>
            <a:ext cx="8258083" cy="461665"/>
          </a:xfrm>
          <a:prstGeom prst="rect">
            <a:avLst/>
          </a:prstGeom>
        </p:spPr>
        <p:txBody>
          <a:bodyPr wrap="square">
            <a:spAutoFit/>
          </a:bodyPr>
          <a:lstStyle/>
          <a:p>
            <a:pPr algn="r" rtl="1"/>
            <a:r>
              <a:rPr lang="ar-EG" sz="2400" b="1" dirty="0">
                <a:solidFill>
                  <a:prstClr val="black"/>
                </a:solidFill>
              </a:rPr>
              <a:t>2- </a:t>
            </a:r>
            <a:r>
              <a:rPr lang="en-US" sz="2400" b="1" dirty="0">
                <a:solidFill>
                  <a:prstClr val="black"/>
                </a:solidFill>
              </a:rPr>
              <a:t> </a:t>
            </a:r>
            <a:r>
              <a:rPr lang="ar-EG" sz="2400" b="1" dirty="0">
                <a:solidFill>
                  <a:prstClr val="black"/>
                </a:solidFill>
              </a:rPr>
              <a:t>يتم استخدام المعادلة لحساب قيمة الاستهلاك المائى لكل شهر</a:t>
            </a:r>
          </a:p>
        </p:txBody>
      </p:sp>
      <p:sp>
        <p:nvSpPr>
          <p:cNvPr id="7" name="Rectangle 6">
            <a:extLst>
              <a:ext uri="{FF2B5EF4-FFF2-40B4-BE49-F238E27FC236}">
                <a16:creationId xmlns:a16="http://schemas.microsoft.com/office/drawing/2014/main" id="{2E14F98D-80AD-4F4F-BBFD-922FFB8D3E64}"/>
              </a:ext>
            </a:extLst>
          </p:cNvPr>
          <p:cNvSpPr/>
          <p:nvPr/>
        </p:nvSpPr>
        <p:spPr>
          <a:xfrm>
            <a:off x="381000" y="4267200"/>
            <a:ext cx="8258083" cy="461665"/>
          </a:xfrm>
          <a:prstGeom prst="rect">
            <a:avLst/>
          </a:prstGeom>
        </p:spPr>
        <p:txBody>
          <a:bodyPr wrap="square">
            <a:spAutoFit/>
          </a:bodyPr>
          <a:lstStyle/>
          <a:p>
            <a:pPr algn="r" rtl="1"/>
            <a:r>
              <a:rPr lang="ar-EG" sz="2400" b="1" dirty="0">
                <a:solidFill>
                  <a:prstClr val="black"/>
                </a:solidFill>
              </a:rPr>
              <a:t>3- يتم جمع قيم الاستهلاك المائى الشهرى لحساب الاستهلاك المائى خلال الموسم</a:t>
            </a:r>
          </a:p>
        </p:txBody>
      </p:sp>
    </p:spTree>
    <p:extLst>
      <p:ext uri="{BB962C8B-B14F-4D97-AF65-F5344CB8AC3E}">
        <p14:creationId xmlns:p14="http://schemas.microsoft.com/office/powerpoint/2010/main" val="27750155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2845"/>
            <a:ext cx="8229600" cy="5293757"/>
          </a:xfrm>
          <a:prstGeom prst="rect">
            <a:avLst/>
          </a:prstGeom>
        </p:spPr>
        <p:txBody>
          <a:bodyPr wrap="square">
            <a:spAutoFit/>
          </a:bodyPr>
          <a:lstStyle/>
          <a:p>
            <a:pPr marL="457200" indent="-457200" algn="r" rtl="1">
              <a:buFont typeface="Arial" pitchFamily="34" charset="0"/>
              <a:buChar char="•"/>
            </a:pPr>
            <a:r>
              <a:rPr lang="ar-EG" sz="2600" b="1" dirty="0"/>
              <a:t>صح أو خطأ</a:t>
            </a:r>
          </a:p>
          <a:p>
            <a:pPr marL="457200" indent="-457200" algn="r" rtl="1">
              <a:buFont typeface="Arial" pitchFamily="34" charset="0"/>
              <a:buChar char="•"/>
            </a:pPr>
            <a:endParaRPr lang="ar-EG" sz="2600" b="1" dirty="0"/>
          </a:p>
          <a:p>
            <a:pPr marL="457200" indent="-457200" algn="r" rtl="1">
              <a:buFont typeface="Arial" pitchFamily="34" charset="0"/>
              <a:buChar char="•"/>
            </a:pPr>
            <a:r>
              <a:rPr lang="ar-SA" sz="2600" b="1" dirty="0"/>
              <a:t>استخدمت المعادلات التجريبيه، بدرجات متفاوتة من النجاح، في حساب البخر- نتح الذى حدث في فترة زمنية ماضيه </a:t>
            </a:r>
            <a:endParaRPr lang="ar-EG" sz="2600" b="1" dirty="0"/>
          </a:p>
          <a:p>
            <a:pPr marL="457200" indent="-457200" algn="r" rtl="1">
              <a:buFont typeface="Arial" pitchFamily="34" charset="0"/>
              <a:buChar char="•"/>
            </a:pPr>
            <a:endParaRPr lang="en-US" sz="2600" dirty="0"/>
          </a:p>
          <a:p>
            <a:pPr marL="457200" indent="-457200" algn="r" rtl="1">
              <a:buFont typeface="Arial" pitchFamily="34" charset="0"/>
              <a:buChar char="•"/>
            </a:pPr>
            <a:r>
              <a:rPr lang="ar-SA" sz="2600" b="1" dirty="0"/>
              <a:t>تتشابه المعادلات المستخدمة لحساب البخر- نتح المرجعي في البساطة والتعقيد حسب البيانات المناخية المطلوبة في كل معادلة</a:t>
            </a:r>
            <a:endParaRPr lang="ar-EG" sz="2600" b="1" dirty="0"/>
          </a:p>
          <a:p>
            <a:pPr algn="r" rtl="1"/>
            <a:r>
              <a:rPr lang="ar-SA" sz="2600" b="1" dirty="0"/>
              <a:t> </a:t>
            </a:r>
            <a:endParaRPr lang="ar-EG" sz="2600" b="1" dirty="0"/>
          </a:p>
          <a:p>
            <a:pPr marL="457200" indent="-457200" algn="r" rtl="1">
              <a:buFont typeface="Arial" pitchFamily="34" charset="0"/>
              <a:buChar char="•"/>
            </a:pPr>
            <a:r>
              <a:rPr lang="ar-SA" sz="2600" b="1" dirty="0"/>
              <a:t>المعادلات النظريه تعطي قيمة دقيقة تماماً للبخر- نتح للظروف المناخية المختلفة </a:t>
            </a:r>
            <a:endParaRPr lang="ar-EG" sz="2600" b="1" dirty="0"/>
          </a:p>
          <a:p>
            <a:pPr algn="r" rtl="1"/>
            <a:endParaRPr lang="en-US" sz="2600" dirty="0"/>
          </a:p>
          <a:p>
            <a:pPr marL="457200" indent="-457200" algn="r" rtl="1">
              <a:buFont typeface="Arial" pitchFamily="34" charset="0"/>
              <a:buChar char="•"/>
            </a:pPr>
            <a:r>
              <a:rPr lang="ar-SA" sz="2600" b="1" dirty="0"/>
              <a:t>تعتمد معادلة بلانى-كريدل على العلاقة بين متوسط درجة حرارة الهواء وعدد ساعات النهار</a:t>
            </a:r>
          </a:p>
        </p:txBody>
      </p:sp>
    </p:spTree>
    <p:extLst>
      <p:ext uri="{BB962C8B-B14F-4D97-AF65-F5344CB8AC3E}">
        <p14:creationId xmlns:p14="http://schemas.microsoft.com/office/powerpoint/2010/main" val="2641232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12845"/>
            <a:ext cx="8229600" cy="4093428"/>
          </a:xfrm>
          <a:prstGeom prst="rect">
            <a:avLst/>
          </a:prstGeom>
        </p:spPr>
        <p:txBody>
          <a:bodyPr wrap="square">
            <a:spAutoFit/>
          </a:bodyPr>
          <a:lstStyle/>
          <a:p>
            <a:pPr marL="457200" indent="-457200" algn="r" rtl="1">
              <a:buFont typeface="Arial" pitchFamily="34" charset="0"/>
              <a:buChar char="•"/>
            </a:pPr>
            <a:r>
              <a:rPr lang="ar-EG" sz="2600" b="1" dirty="0"/>
              <a:t>صح أو خطأ</a:t>
            </a:r>
            <a:endParaRPr lang="en-US" sz="2600" dirty="0"/>
          </a:p>
          <a:p>
            <a:pPr marL="457200" indent="-457200" algn="r" rtl="1">
              <a:buFont typeface="Arial" pitchFamily="34" charset="0"/>
              <a:buChar char="•"/>
            </a:pPr>
            <a:endParaRPr lang="ar-EG" sz="2600" b="1" dirty="0"/>
          </a:p>
          <a:p>
            <a:pPr marL="457200" indent="-457200" algn="r" rtl="1">
              <a:buFont typeface="Arial" pitchFamily="34" charset="0"/>
              <a:buChar char="•"/>
            </a:pPr>
            <a:r>
              <a:rPr lang="ar-SA" sz="2600" b="1" dirty="0"/>
              <a:t>تعد طريقة ثورنثويت جيدة وملائمة للمناطق الجافة، وتعتمد على درجة حرارة الجو والإشعاع الشمسي </a:t>
            </a:r>
            <a:endParaRPr lang="en-US" sz="2600" dirty="0"/>
          </a:p>
          <a:p>
            <a:pPr marL="457200" indent="-457200" algn="r" rtl="1">
              <a:buFont typeface="Arial" pitchFamily="34" charset="0"/>
              <a:buChar char="•"/>
            </a:pPr>
            <a:endParaRPr lang="ar-EG" sz="2600" b="1" dirty="0"/>
          </a:p>
          <a:p>
            <a:pPr marL="457200" indent="-457200" algn="r" rtl="1">
              <a:buFont typeface="Arial" pitchFamily="34" charset="0"/>
              <a:buChar char="•"/>
            </a:pPr>
            <a:r>
              <a:rPr lang="ar-SA" sz="2600" b="1" dirty="0"/>
              <a:t>من عيوب طريقة بنمان أنها تستخدم في تقدير البخر-نتح لفترات زمنية قصيرة </a:t>
            </a:r>
            <a:endParaRPr lang="en-US" sz="2600" dirty="0"/>
          </a:p>
          <a:p>
            <a:pPr marL="457200" indent="-457200" algn="r" rtl="1">
              <a:buFont typeface="Arial" pitchFamily="34" charset="0"/>
              <a:buChar char="•"/>
            </a:pPr>
            <a:endParaRPr lang="ar-EG" sz="2600" b="1" dirty="0"/>
          </a:p>
          <a:p>
            <a:pPr marL="457200" indent="-457200" algn="r" rtl="1">
              <a:buFont typeface="Arial" pitchFamily="34" charset="0"/>
              <a:buChar char="•"/>
            </a:pPr>
            <a:r>
              <a:rPr lang="ar-SA" sz="2600" b="1" dirty="0"/>
              <a:t>تعد معادلة بنمان من أدق المعادلات المستخدمة في تقدير البخر-نتح، وتستخدم للمناطق الرطبة والجافة </a:t>
            </a:r>
          </a:p>
        </p:txBody>
      </p:sp>
    </p:spTree>
    <p:extLst>
      <p:ext uri="{BB962C8B-B14F-4D97-AF65-F5344CB8AC3E}">
        <p14:creationId xmlns:p14="http://schemas.microsoft.com/office/powerpoint/2010/main" val="5934541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779669C-03ED-4C30-8D0F-64C608206303}"/>
              </a:ext>
            </a:extLst>
          </p:cNvPr>
          <p:cNvSpPr>
            <a:spLocks noGrp="1"/>
          </p:cNvSpPr>
          <p:nvPr>
            <p:ph type="subTitle" idx="1"/>
          </p:nvPr>
        </p:nvSpPr>
        <p:spPr>
          <a:xfrm>
            <a:off x="1371600" y="1371600"/>
            <a:ext cx="6400800" cy="4267200"/>
          </a:xfrm>
        </p:spPr>
        <p:txBody>
          <a:bodyPr>
            <a:normAutofit/>
          </a:bodyPr>
          <a:lstStyle/>
          <a:p>
            <a:pPr algn="r"/>
            <a:r>
              <a:rPr lang="ar-SA" sz="2400" b="1" dirty="0">
                <a:solidFill>
                  <a:schemeClr val="tx1"/>
                </a:solidFill>
              </a:rPr>
              <a:t>اختر الاجابة الخطأ</a:t>
            </a:r>
            <a:endParaRPr lang="en-US" sz="2400" dirty="0">
              <a:solidFill>
                <a:schemeClr val="tx1"/>
              </a:solidFill>
            </a:endParaRPr>
          </a:p>
          <a:p>
            <a:pPr algn="r" rtl="1"/>
            <a:endParaRPr lang="ar-EG" sz="2400" b="1" dirty="0">
              <a:solidFill>
                <a:schemeClr val="tx1"/>
              </a:solidFill>
            </a:endParaRPr>
          </a:p>
          <a:p>
            <a:pPr algn="r" rtl="1"/>
            <a:r>
              <a:rPr lang="ar-SA" sz="2400" b="1" dirty="0">
                <a:solidFill>
                  <a:schemeClr val="tx1"/>
                </a:solidFill>
              </a:rPr>
              <a:t>تشمل المكتسبات المائية في الحقل على:</a:t>
            </a:r>
            <a:endParaRPr lang="en-US" sz="2400" dirty="0">
              <a:solidFill>
                <a:schemeClr val="tx1"/>
              </a:solidFill>
            </a:endParaRPr>
          </a:p>
          <a:p>
            <a:pPr lvl="0" rtl="1"/>
            <a:r>
              <a:rPr lang="ar-EG" sz="2400" b="1" dirty="0">
                <a:solidFill>
                  <a:schemeClr val="tx1"/>
                </a:solidFill>
              </a:rPr>
              <a:t>1- </a:t>
            </a:r>
            <a:r>
              <a:rPr lang="ar-SA" sz="2400" b="1" dirty="0">
                <a:solidFill>
                  <a:schemeClr val="tx1"/>
                </a:solidFill>
              </a:rPr>
              <a:t>الري				2.المياه الجوفيه</a:t>
            </a:r>
            <a:endParaRPr lang="en-US" sz="2400" dirty="0">
              <a:solidFill>
                <a:schemeClr val="tx1"/>
              </a:solidFill>
            </a:endParaRPr>
          </a:p>
          <a:p>
            <a:pPr lvl="0" rtl="1"/>
            <a:r>
              <a:rPr lang="ar-EG" sz="2400" b="1" dirty="0">
                <a:solidFill>
                  <a:schemeClr val="tx1"/>
                </a:solidFill>
              </a:rPr>
              <a:t>3- </a:t>
            </a:r>
            <a:r>
              <a:rPr lang="ar-SA" sz="2400" b="1" dirty="0">
                <a:solidFill>
                  <a:schemeClr val="tx1"/>
                </a:solidFill>
              </a:rPr>
              <a:t>الأمطار بكافة أشكالها		4. مياه الانهار</a:t>
            </a:r>
            <a:endParaRPr lang="en-US" sz="2400" dirty="0">
              <a:solidFill>
                <a:schemeClr val="tx1"/>
              </a:solidFill>
            </a:endParaRPr>
          </a:p>
          <a:p>
            <a:endParaRPr lang="en-US" sz="2400" dirty="0">
              <a:solidFill>
                <a:schemeClr val="tx1"/>
              </a:solidFill>
            </a:endParaRPr>
          </a:p>
        </p:txBody>
      </p:sp>
    </p:spTree>
    <p:extLst>
      <p:ext uri="{BB962C8B-B14F-4D97-AF65-F5344CB8AC3E}">
        <p14:creationId xmlns:p14="http://schemas.microsoft.com/office/powerpoint/2010/main" val="187581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7AF20074-01DB-4CF6-845B-2A1C668036D0}"/>
              </a:ext>
            </a:extLst>
          </p:cNvPr>
          <p:cNvGraphicFramePr/>
          <p:nvPr>
            <p:extLst>
              <p:ext uri="{D42A27DB-BD31-4B8C-83A1-F6EECF244321}">
                <p14:modId xmlns:p14="http://schemas.microsoft.com/office/powerpoint/2010/main" val="801906473"/>
              </p:ext>
            </p:extLst>
          </p:nvPr>
        </p:nvGraphicFramePr>
        <p:xfrm>
          <a:off x="304800" y="762000"/>
          <a:ext cx="86868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17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 y="2362200"/>
            <a:ext cx="8534400" cy="584775"/>
          </a:xfrm>
          <a:prstGeom prst="rect">
            <a:avLst/>
          </a:prstGeom>
        </p:spPr>
        <p:txBody>
          <a:bodyPr wrap="square">
            <a:spAutoFit/>
          </a:bodyPr>
          <a:lstStyle/>
          <a:p>
            <a:pPr algn="r" rtl="1"/>
            <a:endParaRPr lang="en-US" sz="3200" dirty="0"/>
          </a:p>
        </p:txBody>
      </p:sp>
      <p:sp>
        <p:nvSpPr>
          <p:cNvPr id="6" name="Title 1"/>
          <p:cNvSpPr>
            <a:spLocks noGrp="1"/>
          </p:cNvSpPr>
          <p:nvPr>
            <p:ph type="ctrTitle"/>
          </p:nvPr>
        </p:nvSpPr>
        <p:spPr>
          <a:xfrm>
            <a:off x="685800" y="576390"/>
            <a:ext cx="7772400" cy="1470025"/>
          </a:xfrm>
        </p:spPr>
        <p:txBody>
          <a:bodyPr/>
          <a:lstStyle/>
          <a:p>
            <a:r>
              <a:rPr lang="ar-EG" b="1" dirty="0"/>
              <a:t>الطرق النظرية لحساب الاستهلاك المائى</a:t>
            </a:r>
          </a:p>
        </p:txBody>
      </p:sp>
      <p:sp>
        <p:nvSpPr>
          <p:cNvPr id="3" name="Rectangle 2">
            <a:extLst>
              <a:ext uri="{FF2B5EF4-FFF2-40B4-BE49-F238E27FC236}">
                <a16:creationId xmlns:a16="http://schemas.microsoft.com/office/drawing/2014/main" id="{71FBBA54-7DE6-4323-9351-E3B716942F74}"/>
              </a:ext>
            </a:extLst>
          </p:cNvPr>
          <p:cNvSpPr/>
          <p:nvPr/>
        </p:nvSpPr>
        <p:spPr>
          <a:xfrm>
            <a:off x="876300" y="1895089"/>
            <a:ext cx="7391400" cy="4031873"/>
          </a:xfrm>
          <a:prstGeom prst="rect">
            <a:avLst/>
          </a:prstGeom>
        </p:spPr>
        <p:txBody>
          <a:bodyPr wrap="square">
            <a:spAutoFit/>
          </a:bodyPr>
          <a:lstStyle/>
          <a:p>
            <a:pPr algn="just" rtl="1"/>
            <a:r>
              <a:rPr lang="ar-SA" sz="3200" dirty="0">
                <a:solidFill>
                  <a:srgbClr val="000000"/>
                </a:solidFill>
                <a:ea typeface="Times New Roman" panose="02020603050405020304" pitchFamily="18" charset="0"/>
                <a:cs typeface="Times New Roman" panose="02020603050405020304" pitchFamily="18" charset="0"/>
              </a:rPr>
              <a:t>تتفاوت المعادلات المستخدمة لحساب البخر- نتح المرجعي في البساطة والتعقيد حسب البيانات المناخية المطلوبة في كل معادلة، ويمكن غالباً استكمال بعض هذه البيانات، إما باستعمال معادلات تقريبية أو باستعمال قيم متوسطة اعتماداً على قراءات أقرب محطة للأرصاد. لا توجد معادلة من هذه المعادلات تعطي قيمة دقيقة تماماً للبخر- نتح للظروف المناخية المختلفة، لذا يلزم عمل معايرة محلية للمعادلة المستخدمة</a:t>
            </a:r>
            <a:r>
              <a:rPr lang="ar-EG" sz="3200" dirty="0">
                <a:solidFill>
                  <a:srgbClr val="000000"/>
                </a:solidFill>
                <a:ea typeface="Times New Roman" panose="02020603050405020304" pitchFamily="18" charset="0"/>
                <a:cs typeface="Times New Roman" panose="02020603050405020304" pitchFamily="18" charset="0"/>
              </a:rPr>
              <a:t>.</a:t>
            </a:r>
            <a:endParaRPr lang="en-US" sz="3200" dirty="0"/>
          </a:p>
        </p:txBody>
      </p:sp>
    </p:spTree>
    <p:extLst>
      <p:ext uri="{BB962C8B-B14F-4D97-AF65-F5344CB8AC3E}">
        <p14:creationId xmlns:p14="http://schemas.microsoft.com/office/powerpoint/2010/main" val="2792576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057400"/>
            <a:ext cx="8534400" cy="2554545"/>
          </a:xfrm>
          <a:prstGeom prst="rect">
            <a:avLst/>
          </a:prstGeom>
        </p:spPr>
        <p:txBody>
          <a:bodyPr wrap="square">
            <a:spAutoFit/>
          </a:bodyPr>
          <a:lstStyle/>
          <a:p>
            <a:pPr algn="r" rtl="1"/>
            <a:r>
              <a:rPr lang="ar-SA" sz="3200" dirty="0"/>
              <a:t>تعد هذه الطريقة أكثر وضوحاً لأنها تشمل على تقدير مباشر لكمية ماء التربة الذي له علاقة مباشرة بنمو النبات. </a:t>
            </a:r>
            <a:endParaRPr lang="ar-EG" sz="3200" dirty="0"/>
          </a:p>
          <a:p>
            <a:pPr algn="r" rtl="1"/>
            <a:r>
              <a:rPr lang="ar-SA" sz="3200" dirty="0"/>
              <a:t>تستند هذه الطريقة إلى معادلة التوازن البسيطة التالية:  </a:t>
            </a:r>
            <a:endParaRPr lang="ar-EG" sz="3200" dirty="0"/>
          </a:p>
          <a:p>
            <a:pPr algn="r" rtl="1"/>
            <a:r>
              <a:rPr lang="ar-EG" sz="3200" dirty="0"/>
              <a:t>          </a:t>
            </a:r>
            <a:r>
              <a:rPr lang="ar-SA" sz="3200" dirty="0"/>
              <a:t> </a:t>
            </a:r>
            <a:endParaRPr lang="ar-EG" sz="3200" dirty="0"/>
          </a:p>
          <a:p>
            <a:pPr algn="r" rtl="1"/>
            <a:r>
              <a:rPr lang="ar-EG" sz="3200" dirty="0"/>
              <a:t>        </a:t>
            </a:r>
            <a:r>
              <a:rPr lang="ar-SA" sz="3200" dirty="0"/>
              <a:t>المياه المكتسبة – الفواقد = التغير في </a:t>
            </a:r>
            <a:r>
              <a:rPr lang="ar-EG" sz="3200" dirty="0"/>
              <a:t>الماء </a:t>
            </a:r>
            <a:r>
              <a:rPr lang="ar-SA" sz="3200" dirty="0"/>
              <a:t>المخزن </a:t>
            </a:r>
            <a:endParaRPr lang="en-US" sz="3200" dirty="0"/>
          </a:p>
        </p:txBody>
      </p:sp>
      <p:sp>
        <p:nvSpPr>
          <p:cNvPr id="4" name="Rectangle 3"/>
          <p:cNvSpPr/>
          <p:nvPr/>
        </p:nvSpPr>
        <p:spPr>
          <a:xfrm>
            <a:off x="4267200" y="1143000"/>
            <a:ext cx="4403725" cy="584775"/>
          </a:xfrm>
          <a:prstGeom prst="rect">
            <a:avLst/>
          </a:prstGeom>
        </p:spPr>
        <p:txBody>
          <a:bodyPr wrap="square">
            <a:spAutoFit/>
          </a:bodyPr>
          <a:lstStyle/>
          <a:p>
            <a:pPr lvl="0" algn="r" rtl="1"/>
            <a:r>
              <a:rPr lang="ar-EG" sz="3200" b="1" dirty="0">
                <a:solidFill>
                  <a:prstClr val="black"/>
                </a:solidFill>
              </a:rPr>
              <a:t>1- </a:t>
            </a:r>
            <a:r>
              <a:rPr lang="ar-SA" sz="3200" b="1" dirty="0">
                <a:solidFill>
                  <a:prstClr val="black"/>
                </a:solidFill>
              </a:rPr>
              <a:t>طريقة الموازنة المائية</a:t>
            </a:r>
            <a:endParaRPr lang="en-US" sz="3200" dirty="0">
              <a:solidFill>
                <a:prstClr val="black"/>
              </a:solidFill>
            </a:endParaRPr>
          </a:p>
        </p:txBody>
      </p:sp>
      <p:sp>
        <p:nvSpPr>
          <p:cNvPr id="5" name="Rectangle 4"/>
          <p:cNvSpPr/>
          <p:nvPr/>
        </p:nvSpPr>
        <p:spPr>
          <a:xfrm>
            <a:off x="624840" y="5181600"/>
            <a:ext cx="8229600" cy="1384995"/>
          </a:xfrm>
          <a:prstGeom prst="rect">
            <a:avLst/>
          </a:prstGeom>
        </p:spPr>
        <p:txBody>
          <a:bodyPr wrap="square">
            <a:spAutoFit/>
          </a:bodyPr>
          <a:lstStyle/>
          <a:p>
            <a:pPr algn="r" rtl="1"/>
            <a:r>
              <a:rPr lang="ar-SA" sz="2800" dirty="0"/>
              <a:t>تشمل المكتسبات المائية في الحقل على:</a:t>
            </a:r>
            <a:endParaRPr lang="en-US" sz="2800" dirty="0"/>
          </a:p>
          <a:p>
            <a:pPr lvl="0" algn="r" rtl="1"/>
            <a:r>
              <a:rPr lang="ar-SA" sz="2800" dirty="0"/>
              <a:t>الري</a:t>
            </a:r>
            <a:r>
              <a:rPr lang="ar-EG" sz="2800" dirty="0"/>
              <a:t> -  </a:t>
            </a:r>
            <a:r>
              <a:rPr lang="ar-SA" sz="2800" dirty="0"/>
              <a:t>الأمطار </a:t>
            </a:r>
            <a:r>
              <a:rPr lang="ar-EG" sz="2800" dirty="0"/>
              <a:t>- </a:t>
            </a:r>
            <a:r>
              <a:rPr lang="ar-SA" sz="2800" dirty="0"/>
              <a:t>ارتفاع المياه الشعرية من الأسفل</a:t>
            </a:r>
            <a:endParaRPr lang="en-US" sz="2800" dirty="0"/>
          </a:p>
          <a:p>
            <a:pPr algn="r" rtl="1"/>
            <a:r>
              <a:rPr lang="ar-SA" sz="2800" dirty="0"/>
              <a:t> </a:t>
            </a:r>
            <a:endParaRPr lang="en-US" sz="2800" dirty="0"/>
          </a:p>
        </p:txBody>
      </p:sp>
    </p:spTree>
    <p:extLst>
      <p:ext uri="{BB962C8B-B14F-4D97-AF65-F5344CB8AC3E}">
        <p14:creationId xmlns:p14="http://schemas.microsoft.com/office/powerpoint/2010/main" val="1136527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514600"/>
            <a:ext cx="6400800" cy="685800"/>
          </a:xfrm>
        </p:spPr>
        <p:txBody>
          <a:bodyPr/>
          <a:lstStyle/>
          <a:p>
            <a:r>
              <a:rPr lang="ar-EG" dirty="0">
                <a:solidFill>
                  <a:schemeClr val="tx1"/>
                </a:solidFill>
              </a:rPr>
              <a:t>ويعبر عنها رياضيا بالمعادلة</a:t>
            </a:r>
          </a:p>
        </p:txBody>
      </p:sp>
      <p:sp>
        <p:nvSpPr>
          <p:cNvPr id="2" name="Rectangle 1"/>
          <p:cNvSpPr/>
          <p:nvPr/>
        </p:nvSpPr>
        <p:spPr>
          <a:xfrm>
            <a:off x="381000" y="1213008"/>
            <a:ext cx="8305800" cy="954107"/>
          </a:xfrm>
          <a:prstGeom prst="rect">
            <a:avLst/>
          </a:prstGeom>
        </p:spPr>
        <p:txBody>
          <a:bodyPr wrap="square">
            <a:spAutoFit/>
          </a:bodyPr>
          <a:lstStyle/>
          <a:p>
            <a:pPr lvl="0" algn="r" rtl="1"/>
            <a:r>
              <a:rPr lang="ar-SA" sz="2800" dirty="0"/>
              <a:t>الجريان السطحي من الحقل</a:t>
            </a:r>
            <a:r>
              <a:rPr lang="ar-EG" sz="2800" dirty="0"/>
              <a:t> - </a:t>
            </a:r>
            <a:r>
              <a:rPr lang="ar-SA" sz="2800" dirty="0"/>
              <a:t>الرشح العميق أسفل منطقة الجذور</a:t>
            </a:r>
            <a:endParaRPr lang="en-US" sz="2800" dirty="0"/>
          </a:p>
          <a:p>
            <a:pPr lvl="0" algn="r" rtl="1"/>
            <a:r>
              <a:rPr lang="ar-SA" sz="2800" dirty="0"/>
              <a:t>البخر من سطح التربة والسطوح المائية</a:t>
            </a:r>
            <a:r>
              <a:rPr lang="ar-EG" sz="2800" dirty="0"/>
              <a:t> - </a:t>
            </a:r>
            <a:r>
              <a:rPr lang="ar-SA" sz="2800" dirty="0"/>
              <a:t>النتح من النبات. </a:t>
            </a:r>
            <a:endParaRPr lang="en-US" sz="2800" dirty="0"/>
          </a:p>
        </p:txBody>
      </p:sp>
      <p:sp>
        <p:nvSpPr>
          <p:cNvPr id="4" name="Rectangle 3"/>
          <p:cNvSpPr/>
          <p:nvPr/>
        </p:nvSpPr>
        <p:spPr>
          <a:xfrm>
            <a:off x="2972752" y="670570"/>
            <a:ext cx="5729288" cy="523220"/>
          </a:xfrm>
          <a:prstGeom prst="rect">
            <a:avLst/>
          </a:prstGeom>
        </p:spPr>
        <p:txBody>
          <a:bodyPr wrap="square">
            <a:spAutoFit/>
          </a:bodyPr>
          <a:lstStyle/>
          <a:p>
            <a:pPr lvl="0" algn="r" rtl="1"/>
            <a:r>
              <a:rPr lang="ar-SA" sz="2800" dirty="0">
                <a:solidFill>
                  <a:prstClr val="black"/>
                </a:solidFill>
              </a:rPr>
              <a:t>أما الفواقد المائية تشتمل على</a:t>
            </a:r>
            <a:r>
              <a:rPr lang="ar-EG" sz="2800" dirty="0">
                <a:solidFill>
                  <a:prstClr val="black"/>
                </a:solidFill>
              </a:rPr>
              <a:t>: </a:t>
            </a:r>
            <a:endParaRPr lang="en-US" sz="2800" dirty="0">
              <a:solidFill>
                <a:prstClr val="black"/>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972542968"/>
              </p:ext>
            </p:extLst>
          </p:nvPr>
        </p:nvGraphicFramePr>
        <p:xfrm>
          <a:off x="1519238" y="3462338"/>
          <a:ext cx="6043612" cy="696912"/>
        </p:xfrm>
        <a:graphic>
          <a:graphicData uri="http://schemas.openxmlformats.org/presentationml/2006/ole">
            <mc:AlternateContent xmlns:mc="http://schemas.openxmlformats.org/markup-compatibility/2006">
              <mc:Choice xmlns:v="urn:schemas-microsoft-com:vml" Requires="v">
                <p:oleObj spid="_x0000_s70697" name="Equation" r:id="rId3" imgW="1777680" imgH="203040" progId="Equation.3">
                  <p:embed/>
                </p:oleObj>
              </mc:Choice>
              <mc:Fallback>
                <p:oleObj name="Equation" r:id="rId3" imgW="1777680" imgH="203040" progId="Equation.3">
                  <p:embed/>
                  <p:pic>
                    <p:nvPicPr>
                      <p:cNvPr id="0" name="Object 1"/>
                      <p:cNvPicPr>
                        <a:picLocks noChangeAspect="1" noChangeArrowheads="1"/>
                      </p:cNvPicPr>
                      <p:nvPr/>
                    </p:nvPicPr>
                    <p:blipFill>
                      <a:blip r:embed="rId4"/>
                      <a:srcRect/>
                      <a:stretch>
                        <a:fillRect/>
                      </a:stretch>
                    </p:blipFill>
                    <p:spPr bwMode="auto">
                      <a:xfrm>
                        <a:off x="1519238" y="3462338"/>
                        <a:ext cx="6043612" cy="696912"/>
                      </a:xfrm>
                      <a:prstGeom prst="rect">
                        <a:avLst/>
                      </a:prstGeom>
                      <a:noFill/>
                    </p:spPr>
                  </p:pic>
                </p:oleObj>
              </mc:Fallback>
            </mc:AlternateContent>
          </a:graphicData>
        </a:graphic>
      </p:graphicFrame>
      <p:sp>
        <p:nvSpPr>
          <p:cNvPr id="7" name="Rectangle 3"/>
          <p:cNvSpPr>
            <a:spLocks noChangeArrowheads="1"/>
          </p:cNvSpPr>
          <p:nvPr/>
        </p:nvSpPr>
        <p:spPr bwMode="auto">
          <a:xfrm>
            <a:off x="0" y="4267199"/>
            <a:ext cx="90678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5875" algn="r" defTabSz="914400" rtl="1" eaLnBrk="1" fontAlgn="base" latinLnBrk="0" hangingPunct="1">
              <a:lnSpc>
                <a:spcPct val="100000"/>
              </a:lnSpc>
              <a:spcBef>
                <a:spcPct val="0"/>
              </a:spcBef>
              <a:spcAft>
                <a:spcPct val="0"/>
              </a:spcAft>
              <a:buClrTx/>
              <a:buSzTx/>
              <a:buFontTx/>
              <a:buNone/>
              <a:tabLst/>
            </a:pP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rPr>
              <a:t>حيث أن:</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15875"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a:t>
            </a:r>
            <a:r>
              <a:rPr kumimoji="0" lang="en-US" sz="2800" b="0" i="0" u="none" strike="noStrike" cap="none" normalizeH="0" baseline="0" dirty="0">
                <a:ln>
                  <a:noFill/>
                </a:ln>
                <a:solidFill>
                  <a:schemeClr val="tx1"/>
                </a:solidFill>
                <a:effectLst/>
                <a:latin typeface="Arial" pitchFamily="34" charset="0"/>
                <a:ea typeface="Times New Roman" pitchFamily="18" charset="0"/>
                <a:cs typeface="Simplified Arabic" pitchFamily="18" charset="-78"/>
              </a:rPr>
              <a:t>S</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التغير في خزن ماء التربة </a:t>
            </a: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D   </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ماء الصرف </a:t>
            </a:r>
            <a:r>
              <a:rPr kumimoji="0" lang="en-US" sz="2800" b="0" i="0" u="none" strike="noStrike" cap="none" normalizeH="0" baseline="0" dirty="0">
                <a:ln>
                  <a:noFill/>
                </a:ln>
                <a:solidFill>
                  <a:schemeClr val="tx1"/>
                </a:solidFill>
                <a:effectLst/>
                <a:latin typeface="Arial" pitchFamily="34" charset="0"/>
                <a:ea typeface="Times New Roman" pitchFamily="18" charset="0"/>
                <a:cs typeface="Simplified Arabic" pitchFamily="18" charset="-78"/>
                <a:sym typeface="Symbol" pitchFamily="18" charset="2"/>
              </a:rPr>
              <a:t>R</a:t>
            </a: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الجريان من الحقل</a:t>
            </a:r>
            <a:endParaRPr kumimoji="0" lang="en-US" sz="2800" b="0" i="0" u="none" strike="noStrike" cap="none" normalizeH="0" baseline="0" dirty="0">
              <a:ln>
                <a:noFill/>
              </a:ln>
              <a:solidFill>
                <a:schemeClr val="tx1"/>
              </a:solidFill>
              <a:effectLst/>
              <a:latin typeface="Arial" pitchFamily="34" charset="0"/>
              <a:cs typeface="Arial" pitchFamily="34" charset="0"/>
              <a:sym typeface="Symbol" pitchFamily="18" charset="2"/>
            </a:endParaRPr>
          </a:p>
          <a:p>
            <a:pPr marL="0" marR="0" lvl="0" indent="15875" algn="r" defTabSz="914400" rtl="1"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I</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ماء الري                 </a:t>
            </a:r>
            <a:r>
              <a:rPr kumimoji="0" lang="ar-SA" sz="2800" b="0" i="0" u="none" strike="noStrike" cap="none" normalizeH="0" baseline="0" dirty="0">
                <a:ln>
                  <a:noFill/>
                </a:ln>
                <a:solidFill>
                  <a:schemeClr val="tx1"/>
                </a:solidFill>
                <a:effectLst/>
                <a:latin typeface="Arial" pitchFamily="34" charset="0"/>
                <a:ea typeface="Times New Roman" pitchFamily="18" charset="0"/>
                <a:cs typeface="Simplified Arabic" pitchFamily="18" charset="-78"/>
                <a:sym typeface="Symbol" pitchFamily="18" charset="2"/>
              </a:rPr>
              <a:t> </a:t>
            </a:r>
            <a:r>
              <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ET</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البخر-نتح         </a:t>
            </a:r>
            <a:r>
              <a:rPr kumimoji="0" lang="en-US" sz="2800" b="0" i="0" u="none" strike="noStrike" cap="none" normalizeH="0" baseline="0" dirty="0">
                <a:ln>
                  <a:noFill/>
                </a:ln>
                <a:solidFill>
                  <a:schemeClr val="tx1"/>
                </a:solidFill>
                <a:effectLst/>
                <a:latin typeface="Arial" pitchFamily="34" charset="0"/>
                <a:ea typeface="Times New Roman" pitchFamily="18" charset="0"/>
                <a:cs typeface="Simplified Arabic" pitchFamily="18" charset="-78"/>
                <a:sym typeface="Symbol" pitchFamily="18" charset="2"/>
              </a:rPr>
              <a:t>P</a:t>
            </a:r>
            <a:r>
              <a:rPr kumimoji="0" lang="ar-SA"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rPr>
              <a:t>= مياه الأمطار</a:t>
            </a:r>
            <a:endParaRPr kumimoji="0" lang="en-US" sz="2800" b="0" i="0" u="none" strike="noStrike" cap="none" normalizeH="0" baseline="0" dirty="0">
              <a:ln>
                <a:noFill/>
              </a:ln>
              <a:solidFill>
                <a:schemeClr val="tx1"/>
              </a:solidFill>
              <a:effectLst/>
              <a:latin typeface="Arial" pitchFamily="34" charset="0"/>
              <a:cs typeface="Arial" pitchFamily="34" charset="0"/>
              <a:sym typeface="Symbol" pitchFamily="18" charset="2"/>
            </a:endParaRPr>
          </a:p>
          <a:p>
            <a:pPr marL="0" marR="0" lvl="0" indent="15875" algn="r" defTabSz="914400" rtl="0"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Times New Roman" pitchFamily="18" charset="0"/>
              <a:ea typeface="Times New Roman" pitchFamily="18" charset="0"/>
              <a:cs typeface="Simplified Arabic" pitchFamily="18" charset="-78"/>
              <a:sym typeface="Symbol" pitchFamily="18" charset="2"/>
            </a:endParaRPr>
          </a:p>
        </p:txBody>
      </p:sp>
    </p:spTree>
    <p:extLst>
      <p:ext uri="{BB962C8B-B14F-4D97-AF65-F5344CB8AC3E}">
        <p14:creationId xmlns:p14="http://schemas.microsoft.com/office/powerpoint/2010/main" val="4124255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75375"/>
            <a:ext cx="8564563" cy="2062103"/>
          </a:xfrm>
          <a:prstGeom prst="rect">
            <a:avLst/>
          </a:prstGeom>
        </p:spPr>
        <p:txBody>
          <a:bodyPr wrap="square">
            <a:spAutoFit/>
          </a:bodyPr>
          <a:lstStyle/>
          <a:p>
            <a:pPr algn="just" rtl="1"/>
            <a:r>
              <a:rPr lang="ar-SA" sz="3200" dirty="0"/>
              <a:t>تعتمد هذه المعادلة في تقدير الاستهلاك المائي على العلاقة الثنائية بين </a:t>
            </a:r>
            <a:r>
              <a:rPr lang="ar-SA" sz="3200" u="sng" dirty="0"/>
              <a:t>متوسط درجة حرارة الهواء والنسبة المئوية لعدد ساعات النهار</a:t>
            </a:r>
            <a:r>
              <a:rPr lang="ar-SA" sz="3200" dirty="0"/>
              <a:t>، وتستخدم في تقدير الاستهلاك المائي لفترة شهر واحد أو خلال موسم النمو للمحصول. وصيغة المعادلة كما يلي:</a:t>
            </a:r>
            <a:endParaRPr lang="en-US" sz="3200" dirty="0"/>
          </a:p>
        </p:txBody>
      </p:sp>
      <p:sp>
        <p:nvSpPr>
          <p:cNvPr id="4" name="Rectangle 3"/>
          <p:cNvSpPr/>
          <p:nvPr/>
        </p:nvSpPr>
        <p:spPr>
          <a:xfrm>
            <a:off x="4724400" y="990600"/>
            <a:ext cx="4068763" cy="584775"/>
          </a:xfrm>
          <a:prstGeom prst="rect">
            <a:avLst/>
          </a:prstGeom>
        </p:spPr>
        <p:txBody>
          <a:bodyPr wrap="square">
            <a:spAutoFit/>
          </a:bodyPr>
          <a:lstStyle/>
          <a:p>
            <a:pPr lvl="0" algn="just" rtl="1"/>
            <a:r>
              <a:rPr lang="ar-EG" sz="3200" b="1" dirty="0">
                <a:solidFill>
                  <a:prstClr val="black"/>
                </a:solidFill>
              </a:rPr>
              <a:t>2- </a:t>
            </a:r>
            <a:r>
              <a:rPr lang="ar-SA" sz="3200" b="1" dirty="0">
                <a:solidFill>
                  <a:prstClr val="black"/>
                </a:solidFill>
              </a:rPr>
              <a:t>طريقة بلاني-كريدل: </a:t>
            </a:r>
            <a:endParaRPr lang="en-US" sz="3200" dirty="0">
              <a:solidFill>
                <a:prstClr val="black"/>
              </a:solidFill>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3"/>
          <p:cNvSpPr>
            <a:spLocks noChangeArrowheads="1"/>
          </p:cNvSpPr>
          <p:nvPr/>
        </p:nvSpPr>
        <p:spPr bwMode="auto">
          <a:xfrm>
            <a:off x="0" y="3349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228600" y="4724400"/>
            <a:ext cx="8686800" cy="1384995"/>
          </a:xfrm>
          <a:prstGeom prst="rect">
            <a:avLst/>
          </a:prstGeom>
        </p:spPr>
        <p:txBody>
          <a:bodyPr wrap="square">
            <a:spAutoFit/>
          </a:bodyPr>
          <a:lstStyle/>
          <a:p>
            <a:pPr algn="r" rtl="1"/>
            <a:r>
              <a:rPr lang="en-US" sz="2800" dirty="0"/>
              <a:t>K</a:t>
            </a:r>
            <a:r>
              <a:rPr lang="ar-SA" sz="2800" dirty="0"/>
              <a:t>= معامل المحصول يتوقف على نوع المحصول.</a:t>
            </a:r>
            <a:endParaRPr lang="en-US" sz="2800" dirty="0"/>
          </a:p>
          <a:p>
            <a:pPr algn="r" rtl="1"/>
            <a:r>
              <a:rPr lang="en-US" sz="2800" dirty="0"/>
              <a:t>P</a:t>
            </a:r>
            <a:r>
              <a:rPr lang="ar-SA" sz="2800" dirty="0"/>
              <a:t>= النسبة المئوية لعدد ساعات النهار من السنة الحاصلة خلال فترة النم</a:t>
            </a:r>
            <a:r>
              <a:rPr lang="ar-EG" sz="2800" dirty="0"/>
              <a:t>و</a:t>
            </a:r>
            <a:r>
              <a:rPr lang="ar-SA" sz="2800" dirty="0"/>
              <a:t>.</a:t>
            </a:r>
            <a:endParaRPr lang="en-US" sz="2800" dirty="0"/>
          </a:p>
          <a:p>
            <a:pPr algn="r" rtl="1"/>
            <a:r>
              <a:rPr lang="en-US" sz="2800" dirty="0"/>
              <a:t>t</a:t>
            </a:r>
            <a:r>
              <a:rPr lang="ar-SA" sz="2800" dirty="0"/>
              <a:t>= متوسط درجة حرارة الهواء خلال الشهر المحدد (مئوية).</a:t>
            </a:r>
            <a:endParaRPr lang="en-US" sz="2800" dirty="0"/>
          </a:p>
        </p:txBody>
      </p:sp>
      <p:sp>
        <p:nvSpPr>
          <p:cNvPr id="3" name="Rectangle 31"/>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p:cNvGraphicFramePr>
            <a:graphicFrameLocks noChangeAspect="1"/>
          </p:cNvGraphicFramePr>
          <p:nvPr>
            <p:extLst>
              <p:ext uri="{D42A27DB-BD31-4B8C-83A1-F6EECF244321}">
                <p14:modId xmlns:p14="http://schemas.microsoft.com/office/powerpoint/2010/main" val="683818874"/>
              </p:ext>
            </p:extLst>
          </p:nvPr>
        </p:nvGraphicFramePr>
        <p:xfrm>
          <a:off x="2346801" y="3810000"/>
          <a:ext cx="4853680" cy="762000"/>
        </p:xfrm>
        <a:graphic>
          <a:graphicData uri="http://schemas.openxmlformats.org/presentationml/2006/ole">
            <mc:AlternateContent xmlns:mc="http://schemas.openxmlformats.org/markup-compatibility/2006">
              <mc:Choice xmlns:v="urn:schemas-microsoft-com:vml" Requires="v">
                <p:oleObj spid="_x0000_s72750" r:id="rId3" imgW="1562100" imgH="241300" progId="Equation.3">
                  <p:embed/>
                </p:oleObj>
              </mc:Choice>
              <mc:Fallback>
                <p:oleObj r:id="rId3" imgW="1562100" imgH="241300"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46801" y="3810000"/>
                        <a:ext cx="4853680" cy="762000"/>
                      </a:xfrm>
                      <a:prstGeom prst="rect">
                        <a:avLst/>
                      </a:prstGeom>
                      <a:noFill/>
                    </p:spPr>
                  </p:pic>
                </p:oleObj>
              </mc:Fallback>
            </mc:AlternateContent>
          </a:graphicData>
        </a:graphic>
      </p:graphicFrame>
      <p:sp>
        <p:nvSpPr>
          <p:cNvPr id="10" name="Rectangle 32"/>
          <p:cNvSpPr>
            <a:spLocks noChangeArrowheads="1"/>
          </p:cNvSpPr>
          <p:nvPr/>
        </p:nvSpPr>
        <p:spPr bwMode="auto">
          <a:xfrm>
            <a:off x="152400" y="487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24255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320088" cy="2062103"/>
          </a:xfrm>
          <a:prstGeom prst="rect">
            <a:avLst/>
          </a:prstGeom>
        </p:spPr>
        <p:txBody>
          <a:bodyPr wrap="square">
            <a:spAutoFit/>
          </a:bodyPr>
          <a:lstStyle/>
          <a:p>
            <a:pPr algn="just" rtl="1"/>
            <a:r>
              <a:rPr lang="ar-SA" sz="3200" dirty="0"/>
              <a:t>تعد هذه الطريقة جيدة وملائمة للمناطق </a:t>
            </a:r>
            <a:r>
              <a:rPr lang="ar-SA" sz="3200" u="sng" dirty="0"/>
              <a:t>الرطبة وشبه الرطبة، </a:t>
            </a:r>
            <a:r>
              <a:rPr lang="ar-SA" sz="3200" dirty="0"/>
              <a:t>وتعتمد في الأساس على </a:t>
            </a:r>
            <a:r>
              <a:rPr lang="ar-SA" sz="3200" u="sng" dirty="0"/>
              <a:t>درجة حرارة الجو والإشعاع الشمسي</a:t>
            </a:r>
            <a:r>
              <a:rPr lang="ar-SA" sz="3200" dirty="0"/>
              <a:t>، فهي تقدر البخر-نتح للمحاصيل لفترات طويلة (شهر أو موسم)، وتكتب المعادلة بالصيغة التالية:</a:t>
            </a:r>
            <a:endParaRPr lang="en-US" sz="3200" dirty="0"/>
          </a:p>
        </p:txBody>
      </p:sp>
      <p:sp>
        <p:nvSpPr>
          <p:cNvPr id="4" name="Rectangle 3"/>
          <p:cNvSpPr/>
          <p:nvPr/>
        </p:nvSpPr>
        <p:spPr>
          <a:xfrm>
            <a:off x="4419600" y="724565"/>
            <a:ext cx="4433888" cy="584775"/>
          </a:xfrm>
          <a:prstGeom prst="rect">
            <a:avLst/>
          </a:prstGeom>
        </p:spPr>
        <p:txBody>
          <a:bodyPr wrap="square">
            <a:spAutoFit/>
          </a:bodyPr>
          <a:lstStyle/>
          <a:p>
            <a:pPr lvl="0" algn="just" rtl="1"/>
            <a:r>
              <a:rPr lang="ar-EG" sz="3200" b="1" dirty="0">
                <a:solidFill>
                  <a:prstClr val="black"/>
                </a:solidFill>
              </a:rPr>
              <a:t>3- </a:t>
            </a:r>
            <a:r>
              <a:rPr lang="ar-SA" sz="3200" b="1" dirty="0">
                <a:solidFill>
                  <a:prstClr val="black"/>
                </a:solidFill>
              </a:rPr>
              <a:t>طريقة ثورنثويت:</a:t>
            </a:r>
            <a:endParaRPr lang="en-US" sz="3200" dirty="0">
              <a:solidFill>
                <a:prstClr val="black"/>
              </a:solidFill>
            </a:endParaRPr>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82660646"/>
              </p:ext>
            </p:extLst>
          </p:nvPr>
        </p:nvGraphicFramePr>
        <p:xfrm>
          <a:off x="533400" y="3200400"/>
          <a:ext cx="3389259" cy="1219200"/>
        </p:xfrm>
        <a:graphic>
          <a:graphicData uri="http://schemas.openxmlformats.org/presentationml/2006/ole">
            <mc:AlternateContent xmlns:mc="http://schemas.openxmlformats.org/markup-compatibility/2006">
              <mc:Choice xmlns:v="urn:schemas-microsoft-com:vml" Requires="v">
                <p:oleObj spid="_x0000_s73769" name="Equation" r:id="rId3" imgW="1333500" imgH="482600" progId="Equation.3">
                  <p:embed/>
                </p:oleObj>
              </mc:Choice>
              <mc:Fallback>
                <p:oleObj name="Equation" r:id="rId3" imgW="1333500" imgH="4826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00400"/>
                        <a:ext cx="3389259" cy="1219200"/>
                      </a:xfrm>
                      <a:prstGeom prst="rect">
                        <a:avLst/>
                      </a:prstGeom>
                      <a:noFill/>
                    </p:spPr>
                  </p:pic>
                </p:oleObj>
              </mc:Fallback>
            </mc:AlternateContent>
          </a:graphicData>
        </a:graphic>
      </p:graphicFrame>
      <p:sp>
        <p:nvSpPr>
          <p:cNvPr id="7" name="Rectangle 3"/>
          <p:cNvSpPr>
            <a:spLocks noChangeArrowheads="1"/>
          </p:cNvSpPr>
          <p:nvPr/>
        </p:nvSpPr>
        <p:spPr bwMode="auto">
          <a:xfrm>
            <a:off x="0" y="663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7"/>
          <p:cNvSpPr/>
          <p:nvPr/>
        </p:nvSpPr>
        <p:spPr>
          <a:xfrm>
            <a:off x="259556" y="4419600"/>
            <a:ext cx="8624888" cy="1938992"/>
          </a:xfrm>
          <a:prstGeom prst="rect">
            <a:avLst/>
          </a:prstGeom>
        </p:spPr>
        <p:txBody>
          <a:bodyPr wrap="square">
            <a:spAutoFit/>
          </a:bodyPr>
          <a:lstStyle/>
          <a:p>
            <a:pPr algn="just" rtl="1"/>
            <a:r>
              <a:rPr lang="en-US" sz="2400" dirty="0" err="1"/>
              <a:t>L</a:t>
            </a:r>
            <a:r>
              <a:rPr lang="en-US" sz="2400" baseline="-25000" dirty="0" err="1"/>
              <a:t>d</a:t>
            </a:r>
            <a:r>
              <a:rPr lang="en-US" sz="2400" dirty="0"/>
              <a:t> </a:t>
            </a:r>
            <a:r>
              <a:rPr lang="ar-SA" sz="2400" dirty="0"/>
              <a:t>= ن</a:t>
            </a:r>
            <a:r>
              <a:rPr lang="ar-EG" sz="2400" dirty="0"/>
              <a:t>س</a:t>
            </a:r>
            <a:r>
              <a:rPr lang="ar-SA" sz="2400" dirty="0"/>
              <a:t>بة عدد الساعات المضيئة خلال ثلاثين يوماً إلى عدد 360 ساعة، وعادة تؤخذ من جدول وفقاً لموقع المكان بالنسبة لخط العرض .</a:t>
            </a:r>
            <a:endParaRPr lang="en-US" sz="2400" dirty="0"/>
          </a:p>
          <a:p>
            <a:pPr algn="just" rtl="1"/>
            <a:r>
              <a:rPr lang="en-US" sz="2400" dirty="0"/>
              <a:t>t</a:t>
            </a:r>
            <a:r>
              <a:rPr lang="ar-SA" sz="2400" dirty="0"/>
              <a:t>= المتوسط الشهري لدرجة حرارة الهواء (مئوية).</a:t>
            </a:r>
            <a:endParaRPr lang="en-US" sz="2400" dirty="0"/>
          </a:p>
          <a:p>
            <a:pPr algn="just" rtl="1"/>
            <a:r>
              <a:rPr lang="en-US" sz="2400" dirty="0"/>
              <a:t>I </a:t>
            </a:r>
            <a:r>
              <a:rPr lang="ar-SA" sz="2400" dirty="0"/>
              <a:t>= المؤشر الحراري للمنطقة خلال العام ويساوي مجموع المؤشرات المحسوبة لكل شهر من أشهر السنة على حدة.</a:t>
            </a:r>
            <a:endParaRPr lang="en-US" sz="2400" dirty="0"/>
          </a:p>
        </p:txBody>
      </p:sp>
    </p:spTree>
    <p:extLst>
      <p:ext uri="{BB962C8B-B14F-4D97-AF65-F5344CB8AC3E}">
        <p14:creationId xmlns:p14="http://schemas.microsoft.com/office/powerpoint/2010/main" val="4124255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305800" cy="1815882"/>
          </a:xfrm>
          <a:prstGeom prst="rect">
            <a:avLst/>
          </a:prstGeom>
        </p:spPr>
        <p:txBody>
          <a:bodyPr wrap="square">
            <a:spAutoFit/>
          </a:bodyPr>
          <a:lstStyle/>
          <a:p>
            <a:pPr algn="just" rtl="1"/>
            <a:r>
              <a:rPr lang="ar-SA" sz="2800" dirty="0"/>
              <a:t>تعد هذه المعادلة من أدق المعادلات المستخدمة في تقدير البخر-نتح، وذلك لاعتمادها على معظم العناصر الجوية، وتستخدم الأن في المناطق الرطبة والجافة، ومن مميزاتها أنها تستخدم في تقدير البخر-نتح لفترات زمنية قصيرة، وتكتب بالصيغة التالية:</a:t>
            </a:r>
            <a:endParaRPr lang="en-US" sz="2800" dirty="0"/>
          </a:p>
        </p:txBody>
      </p:sp>
      <p:sp>
        <p:nvSpPr>
          <p:cNvPr id="4" name="Rectangle 3"/>
          <p:cNvSpPr/>
          <p:nvPr/>
        </p:nvSpPr>
        <p:spPr>
          <a:xfrm>
            <a:off x="6880010" y="685800"/>
            <a:ext cx="2169184" cy="523220"/>
          </a:xfrm>
          <a:prstGeom prst="rect">
            <a:avLst/>
          </a:prstGeom>
        </p:spPr>
        <p:txBody>
          <a:bodyPr wrap="none">
            <a:spAutoFit/>
          </a:bodyPr>
          <a:lstStyle/>
          <a:p>
            <a:pPr lvl="0" algn="just" rtl="1"/>
            <a:r>
              <a:rPr lang="ar-EG" sz="2800" b="1" dirty="0">
                <a:solidFill>
                  <a:prstClr val="black"/>
                </a:solidFill>
              </a:rPr>
              <a:t>4- </a:t>
            </a:r>
            <a:r>
              <a:rPr lang="ar-SA" sz="2800" b="1" dirty="0">
                <a:solidFill>
                  <a:prstClr val="black"/>
                </a:solidFill>
              </a:rPr>
              <a:t>معادلة بنمان:</a:t>
            </a:r>
            <a:endParaRPr lang="en-US" sz="2800" dirty="0">
              <a:solidFill>
                <a:prstClr val="black"/>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113402580"/>
              </p:ext>
            </p:extLst>
          </p:nvPr>
        </p:nvGraphicFramePr>
        <p:xfrm>
          <a:off x="229535" y="2819400"/>
          <a:ext cx="8684930" cy="1066800"/>
        </p:xfrm>
        <a:graphic>
          <a:graphicData uri="http://schemas.openxmlformats.org/presentationml/2006/ole">
            <mc:AlternateContent xmlns:mc="http://schemas.openxmlformats.org/markup-compatibility/2006">
              <mc:Choice xmlns:v="urn:schemas-microsoft-com:vml" Requires="v">
                <p:oleObj spid="_x0000_s74798" name="Equation" r:id="rId3" imgW="3454400" imgH="419100" progId="Equation.3">
                  <p:embed/>
                </p:oleObj>
              </mc:Choice>
              <mc:Fallback>
                <p:oleObj name="Equation" r:id="rId3" imgW="3454400" imgH="4191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535" y="2819400"/>
                        <a:ext cx="8684930" cy="1066800"/>
                      </a:xfrm>
                      <a:prstGeom prst="rect">
                        <a:avLst/>
                      </a:prstGeom>
                      <a:noFill/>
                    </p:spPr>
                  </p:pic>
                </p:oleObj>
              </mc:Fallback>
            </mc:AlternateContent>
          </a:graphicData>
        </a:graphic>
      </p:graphicFrame>
      <p:sp>
        <p:nvSpPr>
          <p:cNvPr id="7" name="Rectangle 3"/>
          <p:cNvSpPr>
            <a:spLocks noChangeArrowheads="1"/>
          </p:cNvSpPr>
          <p:nvPr/>
        </p:nvSpPr>
        <p:spPr bwMode="auto">
          <a:xfrm>
            <a:off x="0" y="517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7"/>
          <p:cNvSpPr>
            <a:spLocks noChangeArrowheads="1"/>
          </p:cNvSpPr>
          <p:nvPr/>
        </p:nvSpPr>
        <p:spPr bwMode="auto">
          <a:xfrm>
            <a:off x="1665756" y="3810000"/>
            <a:ext cx="717344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itchFamily="34" charset="0"/>
                <a:ea typeface="Times New Roman" pitchFamily="18" charset="0"/>
                <a:cs typeface="Simplified Arabic" pitchFamily="18" charset="-78"/>
              </a:rPr>
              <a:t>W</a:t>
            </a:r>
            <a:r>
              <a:rPr kumimoji="0" lang="en-US" altLang="en-US" sz="2400" b="0" i="0" u="none" strike="noStrike" cap="none" normalizeH="0" baseline="-30000" dirty="0">
                <a:ln>
                  <a:noFill/>
                </a:ln>
                <a:solidFill>
                  <a:srgbClr val="000000"/>
                </a:solidFill>
                <a:effectLst/>
                <a:latin typeface="Arial" pitchFamily="34" charset="0"/>
                <a:ea typeface="Times New Roman" pitchFamily="18" charset="0"/>
                <a:cs typeface="Simplified Arabic" pitchFamily="18" charset="-78"/>
              </a:rPr>
              <a:t>2</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سرعة الرياح السائدة على ارتفاع 2 متر من الأرض (كم/يوم).</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itchFamily="34" charset="0"/>
                <a:ea typeface="Times New Roman" pitchFamily="18" charset="0"/>
                <a:cs typeface="Simplified Arabic" pitchFamily="18" charset="-78"/>
              </a:rPr>
              <a:t>R</a:t>
            </a:r>
            <a:r>
              <a:rPr kumimoji="0" lang="en-US" altLang="en-US" sz="2400" b="0" i="0" u="none" strike="noStrike" cap="none" normalizeH="0" baseline="-30000" dirty="0">
                <a:ln>
                  <a:noFill/>
                </a:ln>
                <a:solidFill>
                  <a:srgbClr val="000000"/>
                </a:solidFill>
                <a:effectLst/>
                <a:latin typeface="Arial" pitchFamily="34" charset="0"/>
                <a:ea typeface="Times New Roman" pitchFamily="18" charset="0"/>
                <a:cs typeface="Simplified Arabic" pitchFamily="18" charset="-78"/>
              </a:rPr>
              <a:t>n</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صافي الإشعاع الشمسي (مم/يوم) </a:t>
            </a:r>
            <a:endParaRPr kumimoji="0" lang="ar-EG"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endParaRPr>
          </a:p>
        </p:txBody>
      </p:sp>
      <p:sp>
        <p:nvSpPr>
          <p:cNvPr id="13" name="Rectangle 9"/>
          <p:cNvSpPr>
            <a:spLocks noChangeArrowheads="1"/>
          </p:cNvSpPr>
          <p:nvPr/>
        </p:nvSpPr>
        <p:spPr bwMode="auto">
          <a:xfrm>
            <a:off x="0" y="1120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228600" algn="justLow" defTabSz="914400" rtl="1" eaLnBrk="1" fontAlgn="base" latinLnBrk="0" hangingPunct="1">
              <a:lnSpc>
                <a:spcPct val="100000"/>
              </a:lnSpc>
              <a:spcBef>
                <a:spcPct val="0"/>
              </a:spcBef>
              <a:spcAft>
                <a:spcPct val="0"/>
              </a:spcAft>
              <a:buClrTx/>
              <a:buSzTx/>
              <a:buFontTx/>
              <a:buNone/>
              <a:tabLst/>
            </a:pPr>
            <a:r>
              <a:rPr kumimoji="0" lang="ar-SA" altLang="en-US" sz="1400" b="0" i="0" u="none" strike="noStrike" cap="none" normalizeH="0" baseline="0">
                <a:ln>
                  <a:noFill/>
                </a:ln>
                <a:solidFill>
                  <a:srgbClr val="000000"/>
                </a:solidFill>
                <a:effectLst/>
                <a:latin typeface="Times New Roman" pitchFamily="18" charset="0"/>
                <a:ea typeface="Times New Roman" pitchFamily="18" charset="0"/>
                <a:cs typeface="Simplified Arabic" pitchFamily="18" charset="-78"/>
              </a:rPr>
              <a:t>،</a:t>
            </a:r>
            <a:endParaRPr kumimoji="0" lang="ar-SA" altLang="en-US" sz="1800" b="0" i="0" u="none" strike="noStrike" cap="none" normalizeH="0" baseline="0">
              <a:ln>
                <a:noFill/>
              </a:ln>
              <a:solidFill>
                <a:schemeClr val="tx1"/>
              </a:solidFill>
              <a:effectLst/>
              <a:latin typeface="Arial" pitchFamily="34" charset="0"/>
              <a:cs typeface="Arial" pitchFamily="34" charset="0"/>
            </a:endParaRPr>
          </a:p>
        </p:txBody>
      </p:sp>
      <p:sp>
        <p:nvSpPr>
          <p:cNvPr id="14" name="Rectangle 10"/>
          <p:cNvSpPr>
            <a:spLocks noChangeArrowheads="1"/>
          </p:cNvSpPr>
          <p:nvPr/>
        </p:nvSpPr>
        <p:spPr bwMode="auto">
          <a:xfrm>
            <a:off x="1905000" y="4572000"/>
            <a:ext cx="7086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228600" algn="justLow" defTabSz="914400" rtl="1"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Symbol" pitchFamily="18" charset="2"/>
                <a:ea typeface="Times New Roman" pitchFamily="18" charset="0"/>
                <a:cs typeface="Simplified Arabic" pitchFamily="18" charset="-78"/>
              </a:rPr>
              <a:t>g</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الثابت الرطوبي.</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000000"/>
                </a:solidFill>
                <a:effectLst/>
                <a:latin typeface="Arial" pitchFamily="34" charset="0"/>
                <a:ea typeface="Times New Roman" pitchFamily="18" charset="0"/>
                <a:cs typeface="Simplified Arabic" pitchFamily="18" charset="-78"/>
              </a:rPr>
              <a:t>e</a:t>
            </a:r>
            <a:r>
              <a:rPr kumimoji="0" lang="en-US" altLang="en-US" sz="2400" b="0" i="0" u="none" strike="noStrike" cap="none" normalizeH="0" baseline="-30000" dirty="0" err="1">
                <a:ln>
                  <a:noFill/>
                </a:ln>
                <a:solidFill>
                  <a:srgbClr val="000000"/>
                </a:solidFill>
                <a:effectLst/>
                <a:latin typeface="Arial" pitchFamily="34" charset="0"/>
                <a:ea typeface="Times New Roman" pitchFamily="18" charset="0"/>
                <a:cs typeface="Simplified Arabic" pitchFamily="18" charset="-78"/>
              </a:rPr>
              <a:t>a</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ضغط البخار عند التشبع المناظر لدرجة حرارة الهواء (مم زئبق).</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rgbClr val="000000"/>
                </a:solidFill>
                <a:effectLst/>
                <a:latin typeface="Arial" pitchFamily="34" charset="0"/>
                <a:ea typeface="Times New Roman" pitchFamily="18" charset="0"/>
                <a:cs typeface="Simplified Arabic" pitchFamily="18" charset="-78"/>
              </a:rPr>
              <a:t>e</a:t>
            </a:r>
            <a:r>
              <a:rPr kumimoji="0" lang="en-US" altLang="en-US" sz="2400" b="0" i="0" u="none" strike="noStrike" cap="none" normalizeH="0" baseline="-30000" dirty="0" err="1">
                <a:ln>
                  <a:noFill/>
                </a:ln>
                <a:solidFill>
                  <a:srgbClr val="000000"/>
                </a:solidFill>
                <a:effectLst/>
                <a:latin typeface="Arial" pitchFamily="34" charset="0"/>
                <a:ea typeface="Times New Roman" pitchFamily="18" charset="0"/>
                <a:cs typeface="Simplified Arabic" pitchFamily="18" charset="-78"/>
              </a:rPr>
              <a:t>d</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ضغط بخار الهواء الفعلي (مم زئبق).</a:t>
            </a:r>
            <a:endParaRPr kumimoji="0" lang="ar-SA" altLang="en-US" sz="2400" b="0" i="0" u="none" strike="noStrike" cap="none" normalizeH="0" baseline="0" dirty="0">
              <a:ln>
                <a:noFill/>
              </a:ln>
              <a:solidFill>
                <a:schemeClr val="tx1"/>
              </a:solidFill>
              <a:effectLst/>
              <a:latin typeface="Arial" pitchFamily="34" charset="0"/>
              <a:cs typeface="Arial" pitchFamily="34" charset="0"/>
            </a:endParaRPr>
          </a:p>
        </p:txBody>
      </p:sp>
      <p:pic>
        <p:nvPicPr>
          <p:cNvPr id="16" name="Picture 3"/>
          <p:cNvPicPr>
            <a:picLocks noChangeAspect="1" noChangeArrowheads="1"/>
          </p:cNvPicPr>
          <p:nvPr/>
        </p:nvPicPr>
        <p:blipFill rotWithShape="1">
          <a:blip r:embed="rId5" cstate="print"/>
          <a:srcRect b="78868"/>
          <a:stretch/>
        </p:blipFill>
        <p:spPr bwMode="auto">
          <a:xfrm>
            <a:off x="1524000" y="5791200"/>
            <a:ext cx="7222958" cy="743612"/>
          </a:xfrm>
          <a:prstGeom prst="rect">
            <a:avLst/>
          </a:prstGeom>
          <a:noFill/>
          <a:ln w="9525">
            <a:noFill/>
            <a:miter lim="800000"/>
            <a:headEnd/>
            <a:tailEnd/>
          </a:ln>
        </p:spPr>
      </p:pic>
    </p:spTree>
    <p:extLst>
      <p:ext uri="{BB962C8B-B14F-4D97-AF65-F5344CB8AC3E}">
        <p14:creationId xmlns:p14="http://schemas.microsoft.com/office/powerpoint/2010/main" val="4124255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1" y="1600200"/>
            <a:ext cx="87629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358775" algn="l"/>
              </a:tabLst>
              <a:defRPr>
                <a:solidFill>
                  <a:schemeClr val="tx1"/>
                </a:solidFill>
                <a:latin typeface="Arial" pitchFamily="34" charset="0"/>
                <a:cs typeface="Arial" pitchFamily="34" charset="0"/>
              </a:defRPr>
            </a:lvl1pPr>
            <a:lvl2pPr fontAlgn="base">
              <a:spcBef>
                <a:spcPct val="0"/>
              </a:spcBef>
              <a:spcAft>
                <a:spcPct val="0"/>
              </a:spcAft>
              <a:tabLst>
                <a:tab pos="358775" algn="l"/>
              </a:tabLst>
              <a:defRPr>
                <a:solidFill>
                  <a:schemeClr val="tx1"/>
                </a:solidFill>
                <a:latin typeface="Arial" pitchFamily="34" charset="0"/>
                <a:cs typeface="Arial" pitchFamily="34" charset="0"/>
              </a:defRPr>
            </a:lvl2pPr>
            <a:lvl3pPr fontAlgn="base">
              <a:spcBef>
                <a:spcPct val="0"/>
              </a:spcBef>
              <a:spcAft>
                <a:spcPct val="0"/>
              </a:spcAft>
              <a:tabLst>
                <a:tab pos="358775" algn="l"/>
              </a:tabLst>
              <a:defRPr>
                <a:solidFill>
                  <a:schemeClr val="tx1"/>
                </a:solidFill>
                <a:latin typeface="Arial" pitchFamily="34" charset="0"/>
                <a:cs typeface="Arial" pitchFamily="34" charset="0"/>
              </a:defRPr>
            </a:lvl3pPr>
            <a:lvl4pPr fontAlgn="base">
              <a:spcBef>
                <a:spcPct val="0"/>
              </a:spcBef>
              <a:spcAft>
                <a:spcPct val="0"/>
              </a:spcAft>
              <a:tabLst>
                <a:tab pos="358775" algn="l"/>
              </a:tabLst>
              <a:defRPr>
                <a:solidFill>
                  <a:schemeClr val="tx1"/>
                </a:solidFill>
                <a:latin typeface="Arial" pitchFamily="34" charset="0"/>
                <a:cs typeface="Arial" pitchFamily="34" charset="0"/>
              </a:defRPr>
            </a:lvl4pPr>
            <a:lvl5pPr fontAlgn="base">
              <a:spcBef>
                <a:spcPct val="0"/>
              </a:spcBef>
              <a:spcAft>
                <a:spcPct val="0"/>
              </a:spcAft>
              <a:tabLst>
                <a:tab pos="358775" algn="l"/>
              </a:tabLst>
              <a:defRPr>
                <a:solidFill>
                  <a:schemeClr val="tx1"/>
                </a:solidFill>
                <a:latin typeface="Arial" pitchFamily="34" charset="0"/>
                <a:cs typeface="Arial" pitchFamily="34" charset="0"/>
              </a:defRPr>
            </a:lvl5pPr>
            <a:lvl6pPr fontAlgn="base">
              <a:spcBef>
                <a:spcPct val="0"/>
              </a:spcBef>
              <a:spcAft>
                <a:spcPct val="0"/>
              </a:spcAft>
              <a:tabLst>
                <a:tab pos="358775" algn="l"/>
              </a:tabLst>
              <a:defRPr>
                <a:solidFill>
                  <a:schemeClr val="tx1"/>
                </a:solidFill>
                <a:latin typeface="Arial" pitchFamily="34" charset="0"/>
                <a:cs typeface="Arial" pitchFamily="34" charset="0"/>
              </a:defRPr>
            </a:lvl6pPr>
            <a:lvl7pPr fontAlgn="base">
              <a:spcBef>
                <a:spcPct val="0"/>
              </a:spcBef>
              <a:spcAft>
                <a:spcPct val="0"/>
              </a:spcAft>
              <a:tabLst>
                <a:tab pos="358775" algn="l"/>
              </a:tabLst>
              <a:defRPr>
                <a:solidFill>
                  <a:schemeClr val="tx1"/>
                </a:solidFill>
                <a:latin typeface="Arial" pitchFamily="34" charset="0"/>
                <a:cs typeface="Arial" pitchFamily="34" charset="0"/>
              </a:defRPr>
            </a:lvl7pPr>
            <a:lvl8pPr fontAlgn="base">
              <a:spcBef>
                <a:spcPct val="0"/>
              </a:spcBef>
              <a:spcAft>
                <a:spcPct val="0"/>
              </a:spcAft>
              <a:tabLst>
                <a:tab pos="358775" algn="l"/>
              </a:tabLst>
              <a:defRPr>
                <a:solidFill>
                  <a:schemeClr val="tx1"/>
                </a:solidFill>
                <a:latin typeface="Arial" pitchFamily="34" charset="0"/>
                <a:cs typeface="Arial" pitchFamily="34" charset="0"/>
              </a:defRPr>
            </a:lvl8pPr>
            <a:lvl9pPr fontAlgn="base">
              <a:spcBef>
                <a:spcPct val="0"/>
              </a:spcBef>
              <a:spcAft>
                <a:spcPct val="0"/>
              </a:spcAft>
              <a:tabLst>
                <a:tab pos="358775" algn="l"/>
              </a:tabLst>
              <a:defRPr>
                <a:solidFill>
                  <a:schemeClr val="tx1"/>
                </a:solidFill>
                <a:latin typeface="Arial" pitchFamily="34" charset="0"/>
                <a:cs typeface="Arial" pitchFamily="34" charset="0"/>
              </a:defRPr>
            </a:lvl9pPr>
          </a:lstStyle>
          <a:p>
            <a:pPr marL="0" marR="0" lvl="0" indent="0" algn="r" defTabSz="914400" rtl="1" eaLnBrk="0" fontAlgn="base" latinLnBrk="0" hangingPunct="0">
              <a:lnSpc>
                <a:spcPct val="100000"/>
              </a:lnSpc>
              <a:spcBef>
                <a:spcPct val="0"/>
              </a:spcBef>
              <a:spcAft>
                <a:spcPct val="0"/>
              </a:spcAft>
              <a:buClrTx/>
              <a:buSzTx/>
              <a:buFontTx/>
              <a:buNone/>
              <a:tabLst>
                <a:tab pos="358775" algn="l"/>
              </a:tabLst>
            </a:pPr>
            <a:r>
              <a:rPr kumimoji="0" lang="ar-SA" altLang="en-US" sz="32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تستخدم هذه المعادلة في تقدير البخر-نتح الكامن، وتكتب صيغتها الأصلية على النحو التالي:</a:t>
            </a:r>
            <a:endParaRPr kumimoji="0" lang="en-US" altLang="en-US" sz="3200"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tab pos="358775" algn="l"/>
              </a:tabLst>
            </a:pPr>
            <a:endParaRPr kumimoji="0" lang="en-US" altLang="en-US" sz="3200" b="0" i="0" u="none" strike="noStrike" cap="none" normalizeH="0" baseline="0" dirty="0">
              <a:ln>
                <a:noFill/>
              </a:ln>
              <a:solidFill>
                <a:schemeClr val="tx1"/>
              </a:solidFill>
              <a:effectLst/>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603034432"/>
              </p:ext>
            </p:extLst>
          </p:nvPr>
        </p:nvGraphicFramePr>
        <p:xfrm>
          <a:off x="2357264" y="2971800"/>
          <a:ext cx="4429470" cy="1066800"/>
        </p:xfrm>
        <a:graphic>
          <a:graphicData uri="http://schemas.openxmlformats.org/presentationml/2006/ole">
            <mc:AlternateContent xmlns:mc="http://schemas.openxmlformats.org/markup-compatibility/2006">
              <mc:Choice xmlns:v="urn:schemas-microsoft-com:vml" Requires="v">
                <p:oleObj spid="_x0000_s75814" name="Equation" r:id="rId3" imgW="1675673" imgH="406224" progId="Equation.3">
                  <p:embed/>
                </p:oleObj>
              </mc:Choice>
              <mc:Fallback>
                <p:oleObj name="Equation" r:id="rId3" imgW="1675673" imgH="40622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7264" y="2971800"/>
                        <a:ext cx="4429470" cy="1066800"/>
                      </a:xfrm>
                      <a:prstGeom prst="rect">
                        <a:avLst/>
                      </a:prstGeom>
                      <a:noFill/>
                    </p:spPr>
                  </p:pic>
                </p:oleObj>
              </mc:Fallback>
            </mc:AlternateContent>
          </a:graphicData>
        </a:graphic>
      </p:graphicFrame>
      <p:sp>
        <p:nvSpPr>
          <p:cNvPr id="5" name="Rectangle 3"/>
          <p:cNvSpPr>
            <a:spLocks noChangeArrowheads="1"/>
          </p:cNvSpPr>
          <p:nvPr/>
        </p:nvSpPr>
        <p:spPr bwMode="auto">
          <a:xfrm>
            <a:off x="593185" y="4223265"/>
            <a:ext cx="795762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حيث: أن:</a:t>
            </a:r>
            <a:endParaRPr kumimoji="0" lang="ar-EG"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a:t>
            </a:r>
            <a:r>
              <a:rPr kumimoji="0" lang="en-US" altLang="en-US" sz="2400" b="0" i="0" u="none" strike="noStrike" cap="none" normalizeH="0" baseline="0" dirty="0" err="1">
                <a:ln>
                  <a:noFill/>
                </a:ln>
                <a:solidFill>
                  <a:srgbClr val="000000"/>
                </a:solidFill>
                <a:effectLst/>
                <a:latin typeface="Arial" pitchFamily="34" charset="0"/>
                <a:ea typeface="Times New Roman" pitchFamily="18" charset="0"/>
                <a:cs typeface="Simplified Arabic" pitchFamily="18" charset="-78"/>
              </a:rPr>
              <a:t>R</a:t>
            </a:r>
            <a:r>
              <a:rPr kumimoji="0" lang="en-US" altLang="en-US" sz="2400" b="0" i="0" u="none" strike="noStrike" cap="none" normalizeH="0" baseline="-30000" dirty="0" err="1">
                <a:ln>
                  <a:noFill/>
                </a:ln>
                <a:solidFill>
                  <a:srgbClr val="000000"/>
                </a:solidFill>
                <a:effectLst/>
                <a:latin typeface="Arial" pitchFamily="34" charset="0"/>
                <a:ea typeface="Times New Roman" pitchFamily="18" charset="0"/>
                <a:cs typeface="Simplified Arabic" pitchFamily="18" charset="-78"/>
              </a:rPr>
              <a:t>s</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 الإشعاع الشمسي الساقط قصير الموجة (كالوري/سم2.يوم).</a:t>
            </a:r>
            <a:endParaRPr kumimoji="0" lang="en-US" alt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a:t>
            </a:r>
            <a:r>
              <a:rPr kumimoji="0" lang="en-US" altLang="en-US" sz="2400" b="0" i="0" u="none" strike="noStrike" cap="none" normalizeH="0" baseline="0" dirty="0">
                <a:ln>
                  <a:noFill/>
                </a:ln>
                <a:solidFill>
                  <a:srgbClr val="000000"/>
                </a:solidFill>
                <a:effectLst/>
                <a:latin typeface="Arial" pitchFamily="34" charset="0"/>
                <a:ea typeface="Times New Roman" pitchFamily="18" charset="0"/>
                <a:cs typeface="Simplified Arabic" pitchFamily="18" charset="-78"/>
              </a:rPr>
              <a:t>t</a:t>
            </a:r>
            <a:r>
              <a:rPr kumimoji="0" lang="ar-SA" altLang="en-US" sz="2400" b="0" i="0" u="none" strike="noStrike" cap="none" normalizeH="0" baseline="0" dirty="0">
                <a:ln>
                  <a:noFill/>
                </a:ln>
                <a:solidFill>
                  <a:srgbClr val="000000"/>
                </a:solidFill>
                <a:effectLst/>
                <a:latin typeface="Times New Roman" pitchFamily="18" charset="0"/>
                <a:ea typeface="Times New Roman" pitchFamily="18" charset="0"/>
                <a:cs typeface="Simplified Arabic" pitchFamily="18" charset="-78"/>
              </a:rPr>
              <a:t>	= درجة حرارة الهواء (مئوي).</a:t>
            </a:r>
            <a:endParaRPr kumimoji="0" lang="ar-SA" alt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6" name="Rectangle 5"/>
          <p:cNvSpPr/>
          <p:nvPr/>
        </p:nvSpPr>
        <p:spPr>
          <a:xfrm>
            <a:off x="4533902" y="742504"/>
            <a:ext cx="4047392" cy="584775"/>
          </a:xfrm>
          <a:prstGeom prst="rect">
            <a:avLst/>
          </a:prstGeom>
        </p:spPr>
        <p:txBody>
          <a:bodyPr wrap="square">
            <a:spAutoFit/>
          </a:bodyPr>
          <a:lstStyle/>
          <a:p>
            <a:pPr lvl="0" algn="r" rtl="1" fontAlgn="base">
              <a:spcBef>
                <a:spcPct val="0"/>
              </a:spcBef>
              <a:spcAft>
                <a:spcPct val="0"/>
              </a:spcAft>
              <a:tabLst>
                <a:tab pos="358775" algn="l"/>
              </a:tabLst>
            </a:pPr>
            <a:r>
              <a:rPr lang="ar-EG" alt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 </a:t>
            </a:r>
            <a:r>
              <a:rPr lang="ar-SA" altLang="en-US" sz="32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معادلة جينسن وهيس:</a:t>
            </a:r>
            <a:endParaRPr lang="en-US" alt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0080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3050</TotalTime>
  <Words>803</Words>
  <Application>Microsoft Office PowerPoint</Application>
  <PresentationFormat>On-screen Show (4:3)</PresentationFormat>
  <Paragraphs>119</Paragraphs>
  <Slides>14</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2</vt:i4>
      </vt:variant>
      <vt:variant>
        <vt:lpstr>Slide Titles</vt:lpstr>
      </vt:variant>
      <vt:variant>
        <vt:i4>14</vt:i4>
      </vt:variant>
    </vt:vector>
  </HeadingPairs>
  <TitlesOfParts>
    <vt:vector size="22" baseType="lpstr">
      <vt:lpstr>Arial</vt:lpstr>
      <vt:lpstr>Calibri</vt:lpstr>
      <vt:lpstr>Symbol</vt:lpstr>
      <vt:lpstr>Times New Roman</vt:lpstr>
      <vt:lpstr>Office Theme</vt:lpstr>
      <vt:lpstr>Custom Design</vt:lpstr>
      <vt:lpstr>Equation</vt:lpstr>
      <vt:lpstr>Equation.3</vt:lpstr>
      <vt:lpstr>PowerPoint Presentation</vt:lpstr>
      <vt:lpstr>PowerPoint Presentation</vt:lpstr>
      <vt:lpstr>الطرق النظرية لحساب الاستهلاك المائى</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Harby</dc:creator>
  <cp:lastModifiedBy>HARBY MOSTAFA</cp:lastModifiedBy>
  <cp:revision>262</cp:revision>
  <dcterms:created xsi:type="dcterms:W3CDTF">2011-03-05T19:46:28Z</dcterms:created>
  <dcterms:modified xsi:type="dcterms:W3CDTF">2020-03-17T20:58:28Z</dcterms:modified>
</cp:coreProperties>
</file>